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Nunito"/>
      <p:regular r:id="rId42"/>
      <p:bold r:id="rId43"/>
      <p:italic r:id="rId44"/>
      <p:boldItalic r:id="rId45"/>
    </p:embeddedFont>
    <p:embeddedFont>
      <p:font typeface="Maven Pro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2" Type="http://schemas.openxmlformats.org/officeDocument/2006/relationships/font" Target="fonts/Nunito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44" Type="http://schemas.openxmlformats.org/officeDocument/2006/relationships/font" Target="fonts/Nunito-italic.fntdata"/><Relationship Id="rId21" Type="http://schemas.openxmlformats.org/officeDocument/2006/relationships/slide" Target="slides/slide16.xml"/><Relationship Id="rId43" Type="http://schemas.openxmlformats.org/officeDocument/2006/relationships/font" Target="fonts/Nunito-bold.fntdata"/><Relationship Id="rId24" Type="http://schemas.openxmlformats.org/officeDocument/2006/relationships/slide" Target="slides/slide19.xml"/><Relationship Id="rId46" Type="http://schemas.openxmlformats.org/officeDocument/2006/relationships/font" Target="fonts/MavenPro-regular.fntdata"/><Relationship Id="rId23" Type="http://schemas.openxmlformats.org/officeDocument/2006/relationships/slide" Target="slides/slide18.xml"/><Relationship Id="rId45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MavenPro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a347b0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ca347b0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86be16193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86be16193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789fcdc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c789fcdc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789fcdc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789fcdc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789fcdcf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789fcdcf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86be16193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c86be16193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bb59872e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cbb59872e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bb59872e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cbb59872e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bb59872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bb59872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cbb59872e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cbb59872e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86be16193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86be16193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bb59872e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cbb59872e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bb59872e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bb59872e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bb59872e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bb59872e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86be16193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86be16193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86be16193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c86be16193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c86be16193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c86be16193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86be16193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86be16193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789fcdcf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789fcdcf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c789fcdcf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c789fcdcf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bbefa07f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bbefa07f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86be16193_0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86be16193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cbbefa07f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cbbefa07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a347b01f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ca347b01f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c86be16193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c86be16193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86be16193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86be16193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86be16193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86be16193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86be16193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86be16193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86be16193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86be16193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86be16193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86be16193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86be16193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c86be16193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4nC2nO-G6Wg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hyperlink" Target="https://ieducacao.ceie-br.org/interatividade/#SILVA2014" TargetMode="External"/><Relationship Id="rId5" Type="http://schemas.openxmlformats.org/officeDocument/2006/relationships/hyperlink" Target="https://ieducacao.ceie-br.org/interatividade/#SILVA2005" TargetMode="External"/><Relationship Id="rId6" Type="http://schemas.openxmlformats.org/officeDocument/2006/relationships/hyperlink" Target="https://ieducacao.ceie-br.org/interatividade/#LEVY1999" TargetMode="External"/><Relationship Id="rId7" Type="http://schemas.openxmlformats.org/officeDocument/2006/relationships/hyperlink" Target="https://ieducacao.ceie-br.org/interatividade/#LEMOS2010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Relationship Id="rId4" Type="http://schemas.openxmlformats.org/officeDocument/2006/relationships/image" Target="../media/image3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fAMaLhqWD1Q" TargetMode="External"/><Relationship Id="rId4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ecuadorencifras.gob.ec/wp-content/uploads/2013/10/des-acti.jp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t.wikipedia.org/wiki/Jos%C3%A9_Ortega_y_Gasset" TargetMode="External"/><Relationship Id="rId4" Type="http://schemas.openxmlformats.org/officeDocument/2006/relationships/hyperlink" Target="https://pt.wikipedia.org/wiki/T%C3%A9cnica#cite_note-1" TargetMode="External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759550" y="1798200"/>
            <a:ext cx="2651100" cy="1547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00"/>
                </a:solidFill>
              </a:rPr>
              <a:t>Módulo 1: FormAção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0" y="4295025"/>
            <a:ext cx="31254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Organizadora: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Karen Santos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0" l="-1280" r="1279" t="0"/>
          <a:stretch/>
        </p:blipFill>
        <p:spPr>
          <a:xfrm rot="-3">
            <a:off x="4572000" y="796377"/>
            <a:ext cx="4380025" cy="2800622"/>
          </a:xfrm>
          <a:prstGeom prst="rect">
            <a:avLst/>
          </a:prstGeom>
          <a:noFill/>
          <a:ln cap="flat" cmpd="sng" w="2286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2" title="Conceito de TDIC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4525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2"/>
          <p:cNvSpPr txBox="1"/>
          <p:nvPr/>
        </p:nvSpPr>
        <p:spPr>
          <a:xfrm>
            <a:off x="2215875" y="4592900"/>
            <a:ext cx="49689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2350175" y="4619750"/>
            <a:ext cx="48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https://www.youtube.com/watch?v=4nC2nO-G6Wg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 o que é TDIC?</a:t>
            </a:r>
            <a:endParaRPr/>
          </a:p>
        </p:txBody>
      </p:sp>
      <p:sp>
        <p:nvSpPr>
          <p:cNvPr id="361" name="Google Shape;361;p23"/>
          <p:cNvSpPr txBox="1"/>
          <p:nvPr>
            <p:ph idx="1" type="body"/>
          </p:nvPr>
        </p:nvSpPr>
        <p:spPr>
          <a:xfrm>
            <a:off x="1176200" y="1245675"/>
            <a:ext cx="76017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 termo significa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Tecnologias Digitais da Informação e Comunicação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que se refere ao conjunto de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tecnologias digitais 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 permite a associação de diversos ambientes e pessoas por meio de dispositivos, equipamentos, programas e mídias para facilitar a comunicação entre seus integrantes e otimizar as possibilidades já existentes, como um grupo de meios de difusão de informação (mídias).</a:t>
            </a:r>
            <a:endParaRPr sz="14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4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522">
              <a:solidFill>
                <a:srgbClr val="000000"/>
              </a:solidFill>
              <a:highlight>
                <a:srgbClr val="F3F6FB"/>
              </a:highlight>
            </a:endParaRPr>
          </a:p>
        </p:txBody>
      </p:sp>
      <p:sp>
        <p:nvSpPr>
          <p:cNvPr id="362" name="Google Shape;362;p23"/>
          <p:cNvSpPr txBox="1"/>
          <p:nvPr/>
        </p:nvSpPr>
        <p:spPr>
          <a:xfrm>
            <a:off x="939650" y="3133900"/>
            <a:ext cx="80748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</a:rPr>
              <a:t>TDIC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</a:rPr>
              <a:t> são tecnologias que têm o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</a:rPr>
              <a:t>computador 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</a:rPr>
              <a:t>e a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</a:rPr>
              <a:t>Internet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</a:rPr>
              <a:t> como instrumentos principais e se </a:t>
            </a:r>
            <a:r>
              <a:rPr b="1" lang="pt-BR" sz="1450">
                <a:solidFill>
                  <a:srgbClr val="262626"/>
                </a:solidFill>
                <a:highlight>
                  <a:srgbClr val="FFFFFF"/>
                </a:highlight>
              </a:rPr>
              <a:t>diferenciam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</a:rPr>
              <a:t> das </a:t>
            </a:r>
            <a:r>
              <a:rPr b="1" lang="pt-BR" sz="1450">
                <a:solidFill>
                  <a:srgbClr val="E69138"/>
                </a:solidFill>
                <a:highlight>
                  <a:srgbClr val="FFFFFF"/>
                </a:highlight>
              </a:rPr>
              <a:t>Tecnologias de Informação e Comunicação (TIC) 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</a:rPr>
              <a:t>pela </a:t>
            </a:r>
            <a:r>
              <a:rPr b="1" lang="pt-BR" sz="1450">
                <a:solidFill>
                  <a:srgbClr val="262626"/>
                </a:solidFill>
                <a:highlight>
                  <a:srgbClr val="FFFFFF"/>
                </a:highlight>
              </a:rPr>
              <a:t>presença do digital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</a:rPr>
              <a:t>, sendo uma evolução delas, que por sua vez utilizam recursos de tecnologia para o processamento de informações, incluindo softwares, hardwares, tecnologias de comunicação e serviços relacionados, mas não de maneira digital exclusivamente.</a:t>
            </a:r>
            <a:endParaRPr sz="1450">
              <a:solidFill>
                <a:srgbClr val="262626"/>
              </a:solidFill>
              <a:highlight>
                <a:srgbClr val="FFFFFF"/>
              </a:highlight>
            </a:endParaRPr>
          </a:p>
        </p:txBody>
      </p:sp>
      <p:sp>
        <p:nvSpPr>
          <p:cNvPr id="363" name="Google Shape;363;p23"/>
          <p:cNvSpPr txBox="1"/>
          <p:nvPr/>
        </p:nvSpPr>
        <p:spPr>
          <a:xfrm>
            <a:off x="497750" y="4553575"/>
            <a:ext cx="79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Fonte: </a:t>
            </a:r>
            <a:r>
              <a:rPr lang="pt-BR">
                <a:latin typeface="Nunito"/>
                <a:ea typeface="Nunito"/>
                <a:cs typeface="Nunito"/>
                <a:sym typeface="Nunito"/>
              </a:rPr>
              <a:t>h</a:t>
            </a:r>
            <a:r>
              <a:rPr lang="pt-BR">
                <a:latin typeface="Nunito"/>
                <a:ea typeface="Nunito"/>
                <a:cs typeface="Nunito"/>
                <a:sym typeface="Nunito"/>
              </a:rPr>
              <a:t>ttps://sae.digital/tdic-no-ambiente-escolar/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DIFENÇAS...</a:t>
            </a:r>
            <a:endParaRPr/>
          </a:p>
        </p:txBody>
      </p:sp>
      <p:pic>
        <p:nvPicPr>
          <p:cNvPr id="369" name="Google Shape;3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5" y="1888126"/>
            <a:ext cx="2188024" cy="1636726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0" name="Google Shape;3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025" y="1888125"/>
            <a:ext cx="2397550" cy="1636725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1" name="Google Shape;371;p24"/>
          <p:cNvSpPr txBox="1"/>
          <p:nvPr/>
        </p:nvSpPr>
        <p:spPr>
          <a:xfrm>
            <a:off x="617750" y="3867700"/>
            <a:ext cx="354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Mídia Clássica contenta-se com fixar, reproduzir  e transmitir mensagem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24"/>
          <p:cNvSpPr txBox="1"/>
          <p:nvPr/>
        </p:nvSpPr>
        <p:spPr>
          <a:xfrm>
            <a:off x="5157100" y="3939525"/>
            <a:ext cx="354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Mídia Digital - a mensagem pode ser manipulada, modificada à vontade do usuário.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Mas o grande diferencial é que o digital permite a autoria.</a:t>
            </a:r>
            <a:endParaRPr/>
          </a:p>
        </p:txBody>
      </p:sp>
      <p:pic>
        <p:nvPicPr>
          <p:cNvPr id="378" name="Google Shape;3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597875"/>
            <a:ext cx="59055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MUDA - </a:t>
            </a:r>
            <a:r>
              <a:rPr lang="pt-BR"/>
              <a:t>A FORMA DE COMUNICAÇÃO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25" y="1400000"/>
            <a:ext cx="3988708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6"/>
          <p:cNvSpPr txBox="1"/>
          <p:nvPr>
            <p:ph idx="1" type="body"/>
          </p:nvPr>
        </p:nvSpPr>
        <p:spPr>
          <a:xfrm>
            <a:off x="3103800" y="1260750"/>
            <a:ext cx="343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COMUNICAÇÃO UNILATERAL</a:t>
            </a:r>
            <a:endParaRPr b="1" sz="1600"/>
          </a:p>
        </p:txBody>
      </p:sp>
      <p:sp>
        <p:nvSpPr>
          <p:cNvPr id="386" name="Google Shape;386;p26"/>
          <p:cNvSpPr txBox="1"/>
          <p:nvPr>
            <p:ph idx="2" type="body"/>
          </p:nvPr>
        </p:nvSpPr>
        <p:spPr>
          <a:xfrm>
            <a:off x="4903650" y="1990050"/>
            <a:ext cx="3430500" cy="20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06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50"/>
              <a:buFont typeface="Arial"/>
              <a:buChar char="➔"/>
            </a:pP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Sites e portais</a:t>
            </a:r>
            <a:endParaRPr sz="14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50"/>
              <a:buFont typeface="Arial"/>
              <a:buChar char="➔"/>
            </a:pP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Navegar, baixar, copiar</a:t>
            </a:r>
            <a:endParaRPr sz="14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50"/>
              <a:buFont typeface="Arial"/>
              <a:buChar char="➔"/>
            </a:pP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Webdesigner, informata</a:t>
            </a:r>
            <a:endParaRPr sz="14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50"/>
              <a:buFont typeface="Arial"/>
              <a:buChar char="➔"/>
            </a:pP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Usuário: leitor, consumidor e receptor dos conteúdos</a:t>
            </a:r>
            <a:endParaRPr sz="14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50"/>
              <a:buFont typeface="Arial"/>
              <a:buChar char="➔"/>
            </a:pP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Conteúdos: gestão centra</a:t>
            </a: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lizada</a:t>
            </a:r>
            <a:endParaRPr sz="1200">
              <a:solidFill>
                <a:srgbClr val="5D5D5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067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50"/>
              <a:buFont typeface="Arial"/>
              <a:buChar char="➔"/>
            </a:pPr>
            <a:r>
              <a:rPr lang="pt-BR" sz="14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Operatividade</a:t>
            </a:r>
            <a:endParaRPr sz="14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6"/>
          <p:cNvSpPr txBox="1"/>
          <p:nvPr/>
        </p:nvSpPr>
        <p:spPr>
          <a:xfrm>
            <a:off x="479325" y="4572000"/>
            <a:ext cx="82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em: &lt;https://ieducacao.ceie-br.org/interatividade/&gt;.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/>
          <p:nvPr>
            <p:ph type="title"/>
          </p:nvPr>
        </p:nvSpPr>
        <p:spPr>
          <a:xfrm>
            <a:off x="1230050" y="404550"/>
            <a:ext cx="7030500" cy="7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MUDA - A FORMA DE COMUNICAÇÃO</a:t>
            </a:r>
            <a:endParaRPr/>
          </a:p>
        </p:txBody>
      </p:sp>
      <p:pic>
        <p:nvPicPr>
          <p:cNvPr id="393" name="Google Shape;3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025" y="1431200"/>
            <a:ext cx="3742500" cy="30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7"/>
          <p:cNvSpPr txBox="1"/>
          <p:nvPr>
            <p:ph idx="2" type="body"/>
          </p:nvPr>
        </p:nvSpPr>
        <p:spPr>
          <a:xfrm>
            <a:off x="4903650" y="1597875"/>
            <a:ext cx="3742500" cy="25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300"/>
              <a:buFont typeface="Arial"/>
              <a:buChar char="➔"/>
            </a:pPr>
            <a:r>
              <a:rPr lang="pt-BR" sz="15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Blogs, redes sociais e wikis.</a:t>
            </a:r>
            <a:endParaRPr sz="15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300"/>
              <a:buFont typeface="Arial"/>
              <a:buChar char="➔"/>
            </a:pPr>
            <a:r>
              <a:rPr lang="pt-BR" sz="15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Softwares e plataformas livres, abertos, compartilhados e desenvolvidos colaborativamente.</a:t>
            </a:r>
            <a:endParaRPr sz="15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200"/>
              <a:buFont typeface="Arial"/>
              <a:buChar char="➔"/>
            </a:pPr>
            <a:r>
              <a:rPr lang="pt-BR" sz="15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Interferir, colaborar, cocriar.</a:t>
            </a:r>
            <a:endParaRPr sz="15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200"/>
              <a:buFont typeface="Arial"/>
              <a:buChar char="➔"/>
            </a:pPr>
            <a:r>
              <a:rPr lang="pt-BR" sz="15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Internautas, ‘internet social’.</a:t>
            </a:r>
            <a:endParaRPr sz="15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200"/>
              <a:buFont typeface="Arial"/>
              <a:buChar char="➔"/>
            </a:pPr>
            <a:r>
              <a:rPr lang="pt-BR" sz="15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Usuário: interatores, produtores e gestores.</a:t>
            </a:r>
            <a:endParaRPr sz="15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200"/>
              <a:buFont typeface="Arial"/>
              <a:buChar char="➔"/>
            </a:pPr>
            <a:r>
              <a:rPr lang="pt-BR" sz="15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Conteúdos: gestão pessoal e compartilhada, inteligência coletiva.</a:t>
            </a:r>
            <a:endParaRPr sz="15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200"/>
              <a:buFont typeface="Arial"/>
              <a:buChar char="➔"/>
            </a:pPr>
            <a:r>
              <a:rPr lang="pt-BR" sz="1550">
                <a:solidFill>
                  <a:srgbClr val="26262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Interatividade</a:t>
            </a:r>
            <a:endParaRPr sz="1550">
              <a:solidFill>
                <a:srgbClr val="26262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7"/>
          <p:cNvSpPr txBox="1"/>
          <p:nvPr/>
        </p:nvSpPr>
        <p:spPr>
          <a:xfrm>
            <a:off x="479325" y="4572000"/>
            <a:ext cx="824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em: &lt;https://ieducacao.ceie-br.org/interatividade/&gt;.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27"/>
          <p:cNvSpPr txBox="1"/>
          <p:nvPr>
            <p:ph idx="1" type="body"/>
          </p:nvPr>
        </p:nvSpPr>
        <p:spPr>
          <a:xfrm>
            <a:off x="3103800" y="1137150"/>
            <a:ext cx="343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/>
              <a:t>COMUNICAÇÃO BILATERAL</a:t>
            </a:r>
            <a:endParaRPr b="1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"/>
          <p:cNvSpPr txBox="1"/>
          <p:nvPr>
            <p:ph type="title"/>
          </p:nvPr>
        </p:nvSpPr>
        <p:spPr>
          <a:xfrm>
            <a:off x="3115675" y="330000"/>
            <a:ext cx="46869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74B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Interatividade na educação híbrida</a:t>
            </a:r>
            <a:endParaRPr sz="2200">
              <a:solidFill>
                <a:srgbClr val="474B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75" y="17112"/>
            <a:ext cx="1638325" cy="14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8"/>
          <p:cNvSpPr txBox="1"/>
          <p:nvPr/>
        </p:nvSpPr>
        <p:spPr>
          <a:xfrm>
            <a:off x="0" y="4804800"/>
            <a:ext cx="701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 &lt;https://ieducacao.ceie-br.org/interatividade/&gt;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4" name="Google Shape;404;p28"/>
          <p:cNvSpPr txBox="1"/>
          <p:nvPr/>
        </p:nvSpPr>
        <p:spPr>
          <a:xfrm>
            <a:off x="894075" y="2321375"/>
            <a:ext cx="76413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50">
                <a:solidFill>
                  <a:srgbClr val="5D5D5D"/>
                </a:solidFill>
                <a:highlight>
                  <a:srgbClr val="FFFFFF"/>
                </a:highlight>
              </a:rPr>
              <a:t>E prioriza o tratamento da interatividade (</a:t>
            </a:r>
            <a:r>
              <a:rPr lang="pt-BR" sz="1450">
                <a:solidFill>
                  <a:srgbClr val="4AA0D7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SILVA, 2014</a:t>
            </a:r>
            <a:r>
              <a:rPr lang="pt-BR" sz="1450">
                <a:solidFill>
                  <a:srgbClr val="5D5D5D"/>
                </a:solidFill>
                <a:highlight>
                  <a:srgbClr val="FFFFFF"/>
                </a:highlight>
              </a:rPr>
              <a:t>; </a:t>
            </a:r>
            <a:r>
              <a:rPr lang="pt-BR" sz="1450">
                <a:solidFill>
                  <a:srgbClr val="4AA0D7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SILVA, 2005</a:t>
            </a:r>
            <a:r>
              <a:rPr lang="pt-BR" sz="1450">
                <a:solidFill>
                  <a:srgbClr val="5D5D5D"/>
                </a:solidFill>
                <a:highlight>
                  <a:srgbClr val="FFFFFF"/>
                </a:highlight>
              </a:rPr>
              <a:t>) como expressão da “cibercultura” (</a:t>
            </a:r>
            <a:r>
              <a:rPr lang="pt-BR" sz="1450">
                <a:solidFill>
                  <a:srgbClr val="4AA0D7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LÉVY, 1999</a:t>
            </a:r>
            <a:r>
              <a:rPr lang="pt-BR" sz="1450">
                <a:solidFill>
                  <a:srgbClr val="5D5D5D"/>
                </a:solidFill>
                <a:highlight>
                  <a:srgbClr val="FFFFFF"/>
                </a:highlight>
              </a:rPr>
              <a:t>; </a:t>
            </a:r>
            <a:r>
              <a:rPr lang="pt-BR" sz="1450">
                <a:solidFill>
                  <a:srgbClr val="4AA0D7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LEMOS; LÉVY, 2010</a:t>
            </a:r>
            <a:r>
              <a:rPr lang="pt-BR" sz="1450">
                <a:solidFill>
                  <a:srgbClr val="5D5D5D"/>
                </a:solidFill>
                <a:highlight>
                  <a:srgbClr val="FFFFFF"/>
                </a:highlight>
              </a:rPr>
              <a:t>.) ou cultura digital. </a:t>
            </a:r>
            <a:endParaRPr sz="1450">
              <a:solidFill>
                <a:srgbClr val="5D5D5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5D5D5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50">
                <a:solidFill>
                  <a:srgbClr val="5D5D5D"/>
                </a:solidFill>
                <a:highlight>
                  <a:srgbClr val="FFFFFF"/>
                </a:highlight>
              </a:rPr>
              <a:t>Cenário sociotécnico onde o espectador forjado na cultura do audiovisual unidirecional (impressos, rádio e TV) perdeu centralidade para o interator capaz de expressar autoria, conectividade, compartilhamento e colaboração em qualquer lugar, inclusive na sala de aula física e online.</a:t>
            </a:r>
            <a:endParaRPr sz="1450">
              <a:solidFill>
                <a:srgbClr val="5D5D5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5D5D5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5D5D5D"/>
              </a:solidFill>
              <a:highlight>
                <a:srgbClr val="FFFFFF"/>
              </a:highlight>
            </a:endParaRPr>
          </a:p>
        </p:txBody>
      </p:sp>
      <p:sp>
        <p:nvSpPr>
          <p:cNvPr id="405" name="Google Shape;405;p28"/>
          <p:cNvSpPr txBox="1"/>
          <p:nvPr/>
        </p:nvSpPr>
        <p:spPr>
          <a:xfrm>
            <a:off x="826925" y="1528675"/>
            <a:ext cx="4686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350">
                <a:solidFill>
                  <a:srgbClr val="5D5D5D"/>
                </a:solidFill>
                <a:highlight>
                  <a:schemeClr val="lt1"/>
                </a:highlight>
              </a:rPr>
              <a:t>Marco Silva, sociólogo e doutor em Educação:</a:t>
            </a:r>
            <a:endParaRPr sz="1350">
              <a:solidFill>
                <a:srgbClr val="5D5D5D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 novo cenário comunicacional </a:t>
            </a:r>
            <a:endParaRPr/>
          </a:p>
        </p:txBody>
      </p:sp>
      <p:sp>
        <p:nvSpPr>
          <p:cNvPr id="411" name="Google Shape;411;p29"/>
          <p:cNvSpPr txBox="1"/>
          <p:nvPr>
            <p:ph idx="1" type="body"/>
          </p:nvPr>
        </p:nvSpPr>
        <p:spPr>
          <a:xfrm>
            <a:off x="296575" y="1880813"/>
            <a:ext cx="42024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0"/>
              <a:t>LÓGICA DA DISTRIBUIÇÃO:</a:t>
            </a:r>
            <a:endParaRPr b="1" sz="135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350"/>
              <a:t>Unilateral</a:t>
            </a:r>
            <a:r>
              <a:rPr lang="pt-BR" sz="1350"/>
              <a:t>:  emissor-mensagem-receptor.</a:t>
            </a:r>
            <a:endParaRPr sz="135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350"/>
              <a:t>Emissor</a:t>
            </a:r>
            <a:r>
              <a:rPr lang="pt-BR" sz="1350"/>
              <a:t> - transmite a mensagem para todos. </a:t>
            </a:r>
            <a:endParaRPr sz="135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350"/>
              <a:t>Mensagem</a:t>
            </a:r>
            <a:r>
              <a:rPr lang="pt-BR" sz="1350"/>
              <a:t> - emitida de forma fechada, paralisada, imutável, intocável, sagrado.</a:t>
            </a:r>
            <a:endParaRPr sz="135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350"/>
              <a:t>Receptor </a:t>
            </a:r>
            <a:r>
              <a:rPr lang="pt-BR" sz="1350"/>
              <a:t>- recebe a mensagem de forma passiva.		</a:t>
            </a:r>
            <a:endParaRPr/>
          </a:p>
        </p:txBody>
      </p:sp>
      <p:sp>
        <p:nvSpPr>
          <p:cNvPr id="412" name="Google Shape;412;p29"/>
          <p:cNvSpPr txBox="1"/>
          <p:nvPr>
            <p:ph idx="2" type="body"/>
          </p:nvPr>
        </p:nvSpPr>
        <p:spPr>
          <a:xfrm>
            <a:off x="4572000" y="1597875"/>
            <a:ext cx="4202400" cy="31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0"/>
              <a:t>LÓGICA DA COMUNICAÇÃO</a:t>
            </a:r>
            <a:endParaRPr b="1"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350"/>
              <a:t>Bilateral : </a:t>
            </a:r>
            <a:r>
              <a:rPr lang="pt-BR" sz="1350"/>
              <a:t>interator             interator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350"/>
              <a:t>Emissor</a:t>
            </a:r>
            <a:r>
              <a:rPr lang="pt-BR" sz="1350"/>
              <a:t> - oferece, um leque de elementos e possibilidades à manipulação do receptor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350"/>
              <a:t>Mensagem</a:t>
            </a:r>
            <a:r>
              <a:rPr lang="pt-BR" sz="1350"/>
              <a:t> - é um mundo aberto, modificável na medida em que responde às solicitações daquele que a consulta.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350"/>
              <a:t>Receptor</a:t>
            </a:r>
            <a:r>
              <a:rPr lang="pt-BR" sz="1350"/>
              <a:t> - é convidado à livre criação, a mensagem ganha sentido sob sua intervenção.( MARCHAND, 1986, P.9)</a:t>
            </a:r>
            <a:endParaRPr sz="1350"/>
          </a:p>
        </p:txBody>
      </p:sp>
      <p:sp>
        <p:nvSpPr>
          <p:cNvPr id="413" name="Google Shape;413;p29"/>
          <p:cNvSpPr txBox="1"/>
          <p:nvPr/>
        </p:nvSpPr>
        <p:spPr>
          <a:xfrm>
            <a:off x="296575" y="4705350"/>
            <a:ext cx="800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A7A7A"/>
                </a:solidFill>
                <a:highlight>
                  <a:srgbClr val="FFFFFF"/>
                </a:highlight>
              </a:rPr>
              <a:t>SILVA,Marco. Os professores e o desafio comunicacional da cibercultura.. In FREIRE Wendel (org) Tecnologia e Educação: As mídias na prática docente. Rio de Janeiro: Wak Ed. 2011. pp. 79-105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4" name="Google Shape;414;p29"/>
          <p:cNvSpPr txBox="1"/>
          <p:nvPr/>
        </p:nvSpPr>
        <p:spPr>
          <a:xfrm>
            <a:off x="3021625" y="1197675"/>
            <a:ext cx="224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TRANSIÇÃO</a:t>
            </a:r>
            <a:endParaRPr b="1"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29"/>
          <p:cNvSpPr/>
          <p:nvPr/>
        </p:nvSpPr>
        <p:spPr>
          <a:xfrm>
            <a:off x="6338725" y="2215875"/>
            <a:ext cx="295500" cy="6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9"/>
          <p:cNvSpPr/>
          <p:nvPr/>
        </p:nvSpPr>
        <p:spPr>
          <a:xfrm>
            <a:off x="6338725" y="2283075"/>
            <a:ext cx="295500" cy="6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/>
          <p:nvPr>
            <p:ph type="title"/>
          </p:nvPr>
        </p:nvSpPr>
        <p:spPr>
          <a:xfrm>
            <a:off x="3115675" y="330000"/>
            <a:ext cx="46869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74B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Interatividade na educação híbrida</a:t>
            </a:r>
            <a:endParaRPr sz="2200">
              <a:solidFill>
                <a:srgbClr val="474B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 txBox="1"/>
          <p:nvPr>
            <p:ph idx="1" type="body"/>
          </p:nvPr>
        </p:nvSpPr>
        <p:spPr>
          <a:xfrm>
            <a:off x="228325" y="1678700"/>
            <a:ext cx="5492700" cy="30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“A docência pode obter sucesso no engajamento voltado para </a:t>
            </a:r>
            <a:r>
              <a:rPr b="1" lang="pt-BR" sz="145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superação</a:t>
            </a: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sala de aula baseada na</a:t>
            </a:r>
            <a:r>
              <a:rPr b="1"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45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pedagogia da transmissão</a:t>
            </a:r>
            <a:r>
              <a:rPr b="1"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se:</a:t>
            </a:r>
            <a:endParaRPr sz="1350">
              <a:solidFill>
                <a:srgbClr val="5D5D5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1350"/>
              <a:buFont typeface="Arial"/>
              <a:buAutoNum type="arabicPeriod"/>
            </a:pP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assumir que a aprendizagem efetiva </a:t>
            </a:r>
            <a:r>
              <a:rPr b="1" lang="pt-BR" sz="145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ocorre com estudantes </a:t>
            </a:r>
            <a:r>
              <a:rPr b="1"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solitários</a:t>
            </a: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b="1"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espectadores</a:t>
            </a: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destinatários da voz do mestre ou do enunciado no desenho didático; </a:t>
            </a:r>
            <a:endParaRPr sz="1350">
              <a:solidFill>
                <a:srgbClr val="5D5D5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5D5D5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spcBef>
                <a:spcPts val="1200"/>
              </a:spcBef>
              <a:spcAft>
                <a:spcPts val="0"/>
              </a:spcAft>
              <a:buClr>
                <a:srgbClr val="5D5D5D"/>
              </a:buClr>
              <a:buSzPts val="1350"/>
              <a:buFont typeface="Arial"/>
              <a:buAutoNum type="arabicPeriod"/>
            </a:pPr>
            <a:r>
              <a:rPr b="1" lang="pt-BR" sz="1450">
                <a:solidFill>
                  <a:srgbClr val="FF99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situar e mobilizar sugestões de interatividade</a:t>
            </a: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capazes de promover a participação colaborativa com os estudantes na construção da comunicação, da aprendizagem e da formação.”</a:t>
            </a:r>
            <a:endParaRPr/>
          </a:p>
        </p:txBody>
      </p:sp>
      <p:pic>
        <p:nvPicPr>
          <p:cNvPr id="423" name="Google Shape;4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250" y="120875"/>
            <a:ext cx="1759225" cy="15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125" y="1678700"/>
            <a:ext cx="3142500" cy="23315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5" name="Google Shape;425;p30"/>
          <p:cNvSpPr txBox="1"/>
          <p:nvPr/>
        </p:nvSpPr>
        <p:spPr>
          <a:xfrm>
            <a:off x="5908975" y="4055725"/>
            <a:ext cx="322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Nunito"/>
                <a:ea typeface="Nunito"/>
                <a:cs typeface="Nunito"/>
                <a:sym typeface="Nunito"/>
              </a:rPr>
              <a:t>Fonte: http://jundiagora.com.br/wp-content/uploads/2020/11/EDUCA%C3%87%C3%83O-H%C3%8DBRIDA-696x464.jpg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0" y="4804800"/>
            <a:ext cx="701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 &lt;https://ieducacao.ceie-br.org/interatividade/&gt;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1"/>
          <p:cNvSpPr txBox="1"/>
          <p:nvPr>
            <p:ph type="title"/>
          </p:nvPr>
        </p:nvSpPr>
        <p:spPr>
          <a:xfrm>
            <a:off x="3115675" y="330000"/>
            <a:ext cx="46869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74B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Interatividade na educação híbrida</a:t>
            </a:r>
            <a:endParaRPr sz="2200">
              <a:solidFill>
                <a:srgbClr val="474B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1"/>
          <p:cNvSpPr txBox="1"/>
          <p:nvPr>
            <p:ph idx="1" type="body"/>
          </p:nvPr>
        </p:nvSpPr>
        <p:spPr>
          <a:xfrm>
            <a:off x="60413" y="2549250"/>
            <a:ext cx="54927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350">
                <a:solidFill>
                  <a:srgbClr val="5D5D5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Operar com a dinâmica comunicacional da internet e a superação da centralidade do modus operandi unidirecional. </a:t>
            </a:r>
            <a:endParaRPr/>
          </a:p>
        </p:txBody>
      </p:sp>
      <p:pic>
        <p:nvPicPr>
          <p:cNvPr id="433" name="Google Shape;4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250" y="120875"/>
            <a:ext cx="1759225" cy="15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1"/>
          <p:cNvSpPr txBox="1"/>
          <p:nvPr/>
        </p:nvSpPr>
        <p:spPr>
          <a:xfrm>
            <a:off x="5967425" y="3617525"/>
            <a:ext cx="322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Nunito"/>
                <a:ea typeface="Nunito"/>
                <a:cs typeface="Nunito"/>
                <a:sym typeface="Nunito"/>
              </a:rPr>
              <a:t>Fonte: </a:t>
            </a:r>
            <a:r>
              <a:rPr lang="pt-BR" sz="700">
                <a:latin typeface="Nunito"/>
                <a:ea typeface="Nunito"/>
                <a:cs typeface="Nunito"/>
                <a:sym typeface="Nunito"/>
              </a:rPr>
              <a:t>https://mooc.campusvirtual.fiocruz.br/rea/ciencia-aberta/img/serie4/curso1/aula4/img14.jpg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0" y="4804800"/>
            <a:ext cx="701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 &lt;https://ieducacao.ceie-br.org/interatividade/&gt;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899776" y="1890600"/>
            <a:ext cx="3813972" cy="338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Arial"/>
              </a:rPr>
              <a:t>QUAL O DESAFIO!?</a:t>
            </a:r>
          </a:p>
        </p:txBody>
      </p:sp>
      <p:pic>
        <p:nvPicPr>
          <p:cNvPr id="437" name="Google Shape;4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425" y="1307400"/>
            <a:ext cx="3024175" cy="2310133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Compreendendo alguns conceitos sobre tecnologias e sua relação com educação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769600" y="1855650"/>
            <a:ext cx="7945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Tecnologias da Informação e Comunicação: </a:t>
            </a:r>
            <a:endParaRPr b="1" sz="2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2850538" y="3385738"/>
            <a:ext cx="1214700" cy="646500"/>
          </a:xfrm>
          <a:prstGeom prst="rect">
            <a:avLst/>
          </a:prstGeom>
          <a:solidFill>
            <a:srgbClr val="EAD1D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NTIC</a:t>
            </a:r>
            <a:endParaRPr b="1"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1131600" y="3452900"/>
            <a:ext cx="1214700" cy="646500"/>
          </a:xfrm>
          <a:prstGeom prst="rect">
            <a:avLst/>
          </a:prstGeom>
          <a:solidFill>
            <a:srgbClr val="00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TIC</a:t>
            </a:r>
            <a:endParaRPr b="1"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4810725" y="3452900"/>
            <a:ext cx="1214700" cy="646500"/>
          </a:xfrm>
          <a:prstGeom prst="rect">
            <a:avLst/>
          </a:prstGeom>
          <a:solidFill>
            <a:srgbClr val="6AA84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3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TDIC</a:t>
            </a:r>
            <a:endParaRPr b="1" sz="3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/>
          <p:nvPr>
            <p:ph type="title"/>
          </p:nvPr>
        </p:nvSpPr>
        <p:spPr>
          <a:xfrm>
            <a:off x="3115675" y="330000"/>
            <a:ext cx="46869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74B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Interatividade na educação híbrida</a:t>
            </a:r>
            <a:endParaRPr sz="2200">
              <a:solidFill>
                <a:srgbClr val="474B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2"/>
          <p:cNvSpPr txBox="1"/>
          <p:nvPr>
            <p:ph idx="1" type="body"/>
          </p:nvPr>
        </p:nvSpPr>
        <p:spPr>
          <a:xfrm>
            <a:off x="261863" y="2218063"/>
            <a:ext cx="54927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t-BR" sz="1350"/>
              <a:t>Com as </a:t>
            </a:r>
            <a:r>
              <a:rPr b="1" lang="pt-BR" sz="1350"/>
              <a:t>potencialidades autorais e colaborativas da internet,</a:t>
            </a:r>
            <a:r>
              <a:rPr lang="pt-BR" sz="1350"/>
              <a:t> disseminadas e mais ou menos </a:t>
            </a:r>
            <a:r>
              <a:rPr b="1" lang="pt-BR" sz="1350"/>
              <a:t>incorporadas</a:t>
            </a:r>
            <a:r>
              <a:rPr lang="pt-BR" sz="1350"/>
              <a:t> pela docência durante o confinamento pandêmico, a modalidade híbrida poderá receber muitos adeptos, </a:t>
            </a:r>
            <a:r>
              <a:rPr b="1" lang="pt-BR" sz="1350"/>
              <a:t>porém</a:t>
            </a:r>
            <a:r>
              <a:rPr lang="pt-BR" sz="1350"/>
              <a:t> ainda atrelada ao </a:t>
            </a:r>
            <a:r>
              <a:rPr b="1" lang="pt-BR" sz="1350"/>
              <a:t>modus</a:t>
            </a:r>
            <a:r>
              <a:rPr lang="pt-BR" sz="1350"/>
              <a:t> </a:t>
            </a:r>
            <a:r>
              <a:rPr b="1" lang="pt-BR" sz="1350"/>
              <a:t>operandi unidirecional</a:t>
            </a:r>
            <a:r>
              <a:rPr lang="pt-BR" sz="1350"/>
              <a:t>. </a:t>
            </a:r>
            <a:endParaRPr sz="135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rPr lang="pt-BR" sz="1350"/>
              <a:t>É urgente o investimento competente na formação da docência, capaz de </a:t>
            </a:r>
            <a:r>
              <a:rPr b="1" lang="pt-BR" sz="1350"/>
              <a:t>articular</a:t>
            </a:r>
            <a:r>
              <a:rPr lang="pt-BR" sz="1350"/>
              <a:t> a valiosa</a:t>
            </a:r>
            <a:r>
              <a:rPr lang="pt-BR" sz="1350">
                <a:solidFill>
                  <a:srgbClr val="FFD966"/>
                </a:solidFill>
              </a:rPr>
              <a:t> </a:t>
            </a:r>
            <a:r>
              <a:rPr b="1" lang="pt-BR" sz="1550">
                <a:solidFill>
                  <a:srgbClr val="FFD966"/>
                </a:solidFill>
              </a:rPr>
              <a:t>tradição pedagógica</a:t>
            </a:r>
            <a:r>
              <a:rPr lang="pt-BR" sz="1350">
                <a:solidFill>
                  <a:srgbClr val="FFD966"/>
                </a:solidFill>
              </a:rPr>
              <a:t> </a:t>
            </a:r>
            <a:r>
              <a:rPr lang="pt-BR" sz="1350"/>
              <a:t>e a </a:t>
            </a:r>
            <a:r>
              <a:rPr b="1" lang="pt-BR" sz="1550">
                <a:solidFill>
                  <a:srgbClr val="FFE599"/>
                </a:solidFill>
              </a:rPr>
              <a:t>potência </a:t>
            </a:r>
            <a:r>
              <a:rPr b="1" lang="pt-BR" sz="1550">
                <a:solidFill>
                  <a:srgbClr val="FFD966"/>
                </a:solidFill>
              </a:rPr>
              <a:t>comunicacional da cibercultura</a:t>
            </a:r>
            <a:r>
              <a:rPr lang="pt-BR" sz="1550">
                <a:solidFill>
                  <a:srgbClr val="FFE599"/>
                </a:solidFill>
              </a:rPr>
              <a:t>.</a:t>
            </a:r>
            <a:endParaRPr sz="1550">
              <a:solidFill>
                <a:srgbClr val="FFE599"/>
              </a:solidFill>
            </a:endParaRPr>
          </a:p>
        </p:txBody>
      </p:sp>
      <p:pic>
        <p:nvPicPr>
          <p:cNvPr id="444" name="Google Shape;4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250" y="120875"/>
            <a:ext cx="1759225" cy="15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2"/>
          <p:cNvSpPr txBox="1"/>
          <p:nvPr/>
        </p:nvSpPr>
        <p:spPr>
          <a:xfrm>
            <a:off x="5967425" y="3617525"/>
            <a:ext cx="3223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Nunito"/>
                <a:ea typeface="Nunito"/>
                <a:cs typeface="Nunito"/>
                <a:sym typeface="Nunito"/>
              </a:rPr>
              <a:t>Fonte: </a:t>
            </a:r>
            <a:r>
              <a:rPr lang="pt-BR" sz="700">
                <a:latin typeface="Nunito"/>
                <a:ea typeface="Nunito"/>
                <a:cs typeface="Nunito"/>
                <a:sym typeface="Nunito"/>
              </a:rPr>
              <a:t>https://guiadoestudante.abril.com.br/wp-content/uploads/sites/4/2020/06/vantagens-e-desvantagens-do-ead.jpg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32"/>
          <p:cNvSpPr txBox="1"/>
          <p:nvPr/>
        </p:nvSpPr>
        <p:spPr>
          <a:xfrm>
            <a:off x="0" y="4804800"/>
            <a:ext cx="701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 &lt;https://ieducacao.ceie-br.org/interatividade/&gt;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32"/>
          <p:cNvSpPr txBox="1"/>
          <p:nvPr/>
        </p:nvSpPr>
        <p:spPr>
          <a:xfrm>
            <a:off x="846050" y="1786125"/>
            <a:ext cx="30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O autor ainda adverte...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8" name="Google Shape;44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413" y="1624975"/>
            <a:ext cx="3071212" cy="204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/>
          <p:nvPr>
            <p:ph type="title"/>
          </p:nvPr>
        </p:nvSpPr>
        <p:spPr>
          <a:xfrm>
            <a:off x="3115675" y="330000"/>
            <a:ext cx="46869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74B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Interatividade na educação híbrida</a:t>
            </a:r>
            <a:endParaRPr sz="2200">
              <a:solidFill>
                <a:srgbClr val="474B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4" name="Google Shape;4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250" y="120875"/>
            <a:ext cx="1745775" cy="13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3"/>
          <p:cNvSpPr txBox="1"/>
          <p:nvPr/>
        </p:nvSpPr>
        <p:spPr>
          <a:xfrm>
            <a:off x="0" y="4804800"/>
            <a:ext cx="701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 &lt;https://ieducacao.ceie-br.org/interatividade/&gt;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6" name="Google Shape;45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900" y="1356375"/>
            <a:ext cx="8165125" cy="3448425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 txBox="1"/>
          <p:nvPr>
            <p:ph type="title"/>
          </p:nvPr>
        </p:nvSpPr>
        <p:spPr>
          <a:xfrm>
            <a:off x="3115675" y="330000"/>
            <a:ext cx="46869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474B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Interatividade na educação híbrida</a:t>
            </a:r>
            <a:endParaRPr sz="2200">
              <a:solidFill>
                <a:srgbClr val="474B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2" name="Google Shape;4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75" y="17112"/>
            <a:ext cx="1638325" cy="14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4"/>
          <p:cNvSpPr txBox="1"/>
          <p:nvPr/>
        </p:nvSpPr>
        <p:spPr>
          <a:xfrm>
            <a:off x="0" y="4804800"/>
            <a:ext cx="7010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Fonte: SILVA, Marcos. Interatividade na Educação Híbrida. Disponível em &lt;https://ieducacao.ceie-br.org/interatividade/&gt;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075" y="1490675"/>
            <a:ext cx="7579952" cy="3314126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"/>
          <p:cNvSpPr txBox="1"/>
          <p:nvPr>
            <p:ph type="title"/>
          </p:nvPr>
        </p:nvSpPr>
        <p:spPr>
          <a:xfrm>
            <a:off x="1303800" y="589925"/>
            <a:ext cx="7231800" cy="10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SURGE UMA NOVA CULTURA: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</a:t>
            </a:r>
            <a:r>
              <a:rPr lang="pt-BR">
                <a:solidFill>
                  <a:srgbClr val="F6B26B"/>
                </a:solidFill>
              </a:rPr>
              <a:t>DIGITAL</a:t>
            </a:r>
            <a:r>
              <a:rPr lang="pt-BR"/>
              <a:t> TAMBÉM CONHECIDA COMO </a:t>
            </a:r>
            <a:r>
              <a:rPr lang="pt-BR">
                <a:solidFill>
                  <a:srgbClr val="F6B26B"/>
                </a:solidFill>
              </a:rPr>
              <a:t>CIBERCULTURA</a:t>
            </a:r>
            <a:endParaRPr>
              <a:solidFill>
                <a:srgbClr val="F6B26B"/>
              </a:solidFill>
            </a:endParaRPr>
          </a:p>
        </p:txBody>
      </p:sp>
      <p:pic>
        <p:nvPicPr>
          <p:cNvPr id="470" name="Google Shape;4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475" y="2130900"/>
            <a:ext cx="3871999" cy="21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5"/>
          <p:cNvSpPr txBox="1"/>
          <p:nvPr/>
        </p:nvSpPr>
        <p:spPr>
          <a:xfrm>
            <a:off x="918475" y="4403275"/>
            <a:ext cx="433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Nunito"/>
                <a:ea typeface="Nunito"/>
                <a:cs typeface="Nunito"/>
                <a:sym typeface="Nunito"/>
              </a:rPr>
              <a:t>Fonte: https://s2.glbimg.com/OJZpHS0aSMYkomSmgGed25OFZlY=/0x0:984x443/924x0/smart/filters:strip_icc()/i.s3.glbimg.com/v1/AUTH_59edd422c0c84a879bd37670ae4f538a/internal_photos/bs/2021/6/6/q43gd1RkCIqkSkg4ucWQ/seis-startups-vao-usar-tecnologias-para-transformar-manchester-em-cidade-inteligente.png</a:t>
            </a:r>
            <a:endParaRPr sz="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2" name="Google Shape;4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224" y="2130900"/>
            <a:ext cx="4048725" cy="242923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5"/>
          <p:cNvSpPr txBox="1"/>
          <p:nvPr/>
        </p:nvSpPr>
        <p:spPr>
          <a:xfrm>
            <a:off x="5437425" y="4492400"/>
            <a:ext cx="357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Nunito"/>
                <a:ea typeface="Nunito"/>
                <a:cs typeface="Nunito"/>
                <a:sym typeface="Nunito"/>
              </a:rPr>
              <a:t>Fonte: https://overbr.com.br/wp-content/uploads/2017/02/cidade-digital.jpg</a:t>
            </a:r>
            <a:endParaRPr sz="1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6"/>
          <p:cNvSpPr txBox="1"/>
          <p:nvPr>
            <p:ph type="title"/>
          </p:nvPr>
        </p:nvSpPr>
        <p:spPr>
          <a:xfrm>
            <a:off x="1303800" y="1413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quer dizer?</a:t>
            </a:r>
            <a:endParaRPr/>
          </a:p>
        </p:txBody>
      </p:sp>
      <p:sp>
        <p:nvSpPr>
          <p:cNvPr id="479" name="Google Shape;479;p36"/>
          <p:cNvSpPr txBox="1"/>
          <p:nvPr>
            <p:ph idx="2" type="body"/>
          </p:nvPr>
        </p:nvSpPr>
        <p:spPr>
          <a:xfrm>
            <a:off x="366050" y="1535475"/>
            <a:ext cx="31974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100">
                <a:solidFill>
                  <a:srgbClr val="0000FF"/>
                </a:solidFill>
              </a:rPr>
              <a:t>CULTURA</a:t>
            </a:r>
            <a:endParaRPr b="1" sz="2100">
              <a:solidFill>
                <a:srgbClr val="0000FF"/>
              </a:solidFill>
            </a:endParaRPr>
          </a:p>
        </p:txBody>
      </p:sp>
      <p:pic>
        <p:nvPicPr>
          <p:cNvPr id="480" name="Google Shape;4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2027350"/>
            <a:ext cx="3991043" cy="2598375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1" name="Google Shape;481;p36"/>
          <p:cNvSpPr/>
          <p:nvPr/>
        </p:nvSpPr>
        <p:spPr>
          <a:xfrm>
            <a:off x="4219350" y="3269800"/>
            <a:ext cx="1215300" cy="459300"/>
          </a:xfrm>
          <a:prstGeom prst="leftRightArrowCallout">
            <a:avLst>
              <a:gd fmla="val 25000" name="adj1"/>
              <a:gd fmla="val 25000" name="adj2"/>
              <a:gd fmla="val 25000" name="adj3"/>
              <a:gd fmla="val 48123" name="adj4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2" name="Google Shape;4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150" y="2084908"/>
            <a:ext cx="3328351" cy="2483262"/>
          </a:xfrm>
          <a:prstGeom prst="rect">
            <a:avLst/>
          </a:prstGeom>
          <a:noFill/>
          <a:ln cap="flat" cmpd="sng" w="1143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3" name="Google Shape;483;p36"/>
          <p:cNvSpPr txBox="1"/>
          <p:nvPr/>
        </p:nvSpPr>
        <p:spPr>
          <a:xfrm>
            <a:off x="5547625" y="4637325"/>
            <a:ext cx="319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Nunito"/>
                <a:ea typeface="Nunito"/>
                <a:cs typeface="Nunito"/>
                <a:sym typeface="Nunito"/>
              </a:rPr>
              <a:t>Fonte: https://ieducacao.ceie-br.org///wp-content/uploads/2018/12/AC_AutoriaColetiva-1024x764.jpg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36"/>
          <p:cNvSpPr txBox="1"/>
          <p:nvPr>
            <p:ph idx="2" type="body"/>
          </p:nvPr>
        </p:nvSpPr>
        <p:spPr>
          <a:xfrm>
            <a:off x="5395250" y="1535475"/>
            <a:ext cx="31974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100">
                <a:solidFill>
                  <a:srgbClr val="0000FF"/>
                </a:solidFill>
              </a:rPr>
              <a:t>CULTURA DIGITAL</a:t>
            </a:r>
            <a:endParaRPr b="1" sz="2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"/>
          <p:cNvSpPr txBox="1"/>
          <p:nvPr>
            <p:ph type="title"/>
          </p:nvPr>
        </p:nvSpPr>
        <p:spPr>
          <a:xfrm>
            <a:off x="1929050" y="1008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CULTURA DIGITAL/CIBERCULTURA</a:t>
            </a:r>
            <a:endParaRPr/>
          </a:p>
        </p:txBody>
      </p:sp>
      <p:sp>
        <p:nvSpPr>
          <p:cNvPr id="490" name="Google Shape;490;p37"/>
          <p:cNvSpPr txBox="1"/>
          <p:nvPr>
            <p:ph idx="1" type="body"/>
          </p:nvPr>
        </p:nvSpPr>
        <p:spPr>
          <a:xfrm>
            <a:off x="2616000" y="1007950"/>
            <a:ext cx="3430500" cy="18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38761D"/>
                </a:solidFill>
              </a:rPr>
              <a:t>Cultura da contemporaneidade</a:t>
            </a:r>
            <a:endParaRPr b="1" sz="2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491" name="Google Shape;4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425" y="1674967"/>
            <a:ext cx="2802125" cy="2823283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2" name="Google Shape;492;p37"/>
          <p:cNvSpPr txBox="1"/>
          <p:nvPr/>
        </p:nvSpPr>
        <p:spPr>
          <a:xfrm>
            <a:off x="92150" y="2571750"/>
            <a:ext cx="5715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Para Lemos  “A cultura contemporânea, associada às tecnologias digitais (ciberespaço, simulação, tempo real, processos de virtualização, etc.), vai </a:t>
            </a:r>
            <a:r>
              <a:rPr b="1" lang="pt-BR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criar</a:t>
            </a:r>
            <a:r>
              <a:rPr lang="pt-BR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uma nova r</a:t>
            </a:r>
            <a:r>
              <a:rPr b="1" lang="pt-BR" sz="17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elação entre a técnica e a vida social</a:t>
            </a:r>
            <a:r>
              <a:rPr lang="pt-BR"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que chamaremos de cibercultura” (2004, p.14).</a:t>
            </a:r>
            <a:endParaRPr sz="17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3" name="Google Shape;493;p37"/>
          <p:cNvSpPr txBox="1"/>
          <p:nvPr/>
        </p:nvSpPr>
        <p:spPr>
          <a:xfrm>
            <a:off x="6157425" y="4627300"/>
            <a:ext cx="298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Nunito"/>
                <a:ea typeface="Nunito"/>
                <a:cs typeface="Nunito"/>
                <a:sym typeface="Nunito"/>
              </a:rPr>
              <a:t>Fonte:https://encrypted-tbn0.gstatic.com/images?q=tbn:ANd9GcRDhAK6LPusnNX2vndohlBSAasbVosqpTOCmQ&amp;usqp=CAU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4" name="Google Shape;49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50" y="930425"/>
            <a:ext cx="2156938" cy="14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8"/>
          <p:cNvSpPr txBox="1"/>
          <p:nvPr>
            <p:ph type="title"/>
          </p:nvPr>
        </p:nvSpPr>
        <p:spPr>
          <a:xfrm>
            <a:off x="2704900" y="2114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Cibercultura para essa autora...!</a:t>
            </a:r>
            <a:endParaRPr/>
          </a:p>
        </p:txBody>
      </p:sp>
      <p:sp>
        <p:nvSpPr>
          <p:cNvPr id="500" name="Google Shape;500;p38"/>
          <p:cNvSpPr txBox="1"/>
          <p:nvPr>
            <p:ph idx="1" type="body"/>
          </p:nvPr>
        </p:nvSpPr>
        <p:spPr>
          <a:xfrm>
            <a:off x="492375" y="2297725"/>
            <a:ext cx="46878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Para Edméa Santos “Cibercultura é a cultura contemporânea mediada pelas </a:t>
            </a:r>
            <a:r>
              <a:rPr b="1" lang="pt-BR" sz="1700">
                <a:solidFill>
                  <a:srgbClr val="E69138"/>
                </a:solidFill>
              </a:rPr>
              <a:t>tecnologias digitais em rede</a:t>
            </a:r>
            <a:r>
              <a:rPr lang="pt-BR" sz="1700"/>
              <a:t> na relação </a:t>
            </a:r>
            <a:r>
              <a:rPr b="1" lang="pt-BR" sz="1700"/>
              <a:t>cidades/ciberespaços</a:t>
            </a:r>
            <a:r>
              <a:rPr lang="pt-BR" sz="1700"/>
              <a:t>.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501" name="Google Shape;5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700" y="1004725"/>
            <a:ext cx="2902274" cy="28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8"/>
          <p:cNvSpPr txBox="1"/>
          <p:nvPr/>
        </p:nvSpPr>
        <p:spPr>
          <a:xfrm>
            <a:off x="6246050" y="3871450"/>
            <a:ext cx="230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Nunito"/>
                <a:ea typeface="Nunito"/>
                <a:cs typeface="Nunito"/>
                <a:sym typeface="Nunito"/>
              </a:rPr>
              <a:t>Fonte: https://netsuntecnologia.com.br/wp-content/uploads/2019/01/Cidade-Digital-01-01.png </a:t>
            </a:r>
            <a:endParaRPr sz="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3" name="Google Shape;50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700" y="211434"/>
            <a:ext cx="1836575" cy="14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8"/>
          <p:cNvSpPr txBox="1"/>
          <p:nvPr/>
        </p:nvSpPr>
        <p:spPr>
          <a:xfrm>
            <a:off x="147600" y="4231575"/>
            <a:ext cx="49959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5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Fonte: SANTOS. Edméa. Lives. Disponível em &lt;https://www.youtube.com/watch?v=akXqJde1Dnw&amp;t=4s&gt;</a:t>
            </a:r>
            <a:endParaRPr sz="115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Trocando em miúdos...</a:t>
            </a:r>
            <a:endParaRPr/>
          </a:p>
        </p:txBody>
      </p:sp>
      <p:sp>
        <p:nvSpPr>
          <p:cNvPr id="510" name="Google Shape;510;p39"/>
          <p:cNvSpPr txBox="1"/>
          <p:nvPr>
            <p:ph idx="1" type="body"/>
          </p:nvPr>
        </p:nvSpPr>
        <p:spPr>
          <a:xfrm>
            <a:off x="553075" y="2205425"/>
            <a:ext cx="4332300" cy="21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450"/>
              <a:t>Podemos dizer que é um </a:t>
            </a:r>
            <a:r>
              <a:rPr b="1" lang="pt-BR" sz="1450"/>
              <a:t>lugar físico</a:t>
            </a:r>
            <a:r>
              <a:rPr lang="pt-BR" sz="1450"/>
              <a:t> onde há movimentação de pessoas física e jurídica que </a:t>
            </a:r>
            <a:r>
              <a:rPr b="1" lang="pt-BR" sz="1450">
                <a:solidFill>
                  <a:srgbClr val="BF9000"/>
                </a:solidFill>
              </a:rPr>
              <a:t>compartilham das mesmas práticas culturais</a:t>
            </a:r>
            <a:r>
              <a:rPr lang="pt-BR" sz="1450"/>
              <a:t> (cotidiano, estudo, trabalho, religião, econômica, educação, segurança, meio ambiente, etc)</a:t>
            </a:r>
            <a:endParaRPr sz="1450"/>
          </a:p>
        </p:txBody>
      </p:sp>
      <p:sp>
        <p:nvSpPr>
          <p:cNvPr id="511" name="Google Shape;511;p39"/>
          <p:cNvSpPr txBox="1"/>
          <p:nvPr>
            <p:ph idx="1" type="body"/>
          </p:nvPr>
        </p:nvSpPr>
        <p:spPr>
          <a:xfrm>
            <a:off x="644925" y="1597875"/>
            <a:ext cx="34341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750"/>
              <a:t>O que é </a:t>
            </a:r>
            <a:r>
              <a:rPr b="1" lang="pt-BR" sz="2750"/>
              <a:t>c</a:t>
            </a:r>
            <a:r>
              <a:rPr b="1" lang="pt-BR" sz="2750"/>
              <a:t>idade</a:t>
            </a:r>
            <a:r>
              <a:rPr lang="pt-BR" sz="2750"/>
              <a:t>?</a:t>
            </a:r>
            <a:endParaRPr sz="2750"/>
          </a:p>
        </p:txBody>
      </p:sp>
      <p:sp>
        <p:nvSpPr>
          <p:cNvPr id="512" name="Google Shape;512;p39"/>
          <p:cNvSpPr txBox="1"/>
          <p:nvPr>
            <p:ph idx="1" type="body"/>
          </p:nvPr>
        </p:nvSpPr>
        <p:spPr>
          <a:xfrm>
            <a:off x="5000925" y="3460775"/>
            <a:ext cx="34341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INTERATIVIDADE</a:t>
            </a:r>
            <a:endParaRPr/>
          </a:p>
        </p:txBody>
      </p:sp>
      <p:pic>
        <p:nvPicPr>
          <p:cNvPr id="513" name="Google Shape;5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575" y="1333700"/>
            <a:ext cx="3996424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9"/>
          <p:cNvSpPr txBox="1"/>
          <p:nvPr/>
        </p:nvSpPr>
        <p:spPr>
          <a:xfrm>
            <a:off x="5290975" y="4221725"/>
            <a:ext cx="376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Fonte: https://i.pinimg.com/originals/91/f5/8c/91f58c2b4d57c0b3cbeffe4556eab8ed.jpg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Trocando em miúdos...</a:t>
            </a:r>
            <a:endParaRPr/>
          </a:p>
        </p:txBody>
      </p:sp>
      <p:sp>
        <p:nvSpPr>
          <p:cNvPr id="520" name="Google Shape;520;p40"/>
          <p:cNvSpPr txBox="1"/>
          <p:nvPr>
            <p:ph idx="1" type="body"/>
          </p:nvPr>
        </p:nvSpPr>
        <p:spPr>
          <a:xfrm>
            <a:off x="147600" y="2205425"/>
            <a:ext cx="4332300" cy="16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50"/>
              <a:t>Segundo Edméa Santos - </a:t>
            </a:r>
            <a:r>
              <a:rPr b="1" lang="pt-BR" sz="1450"/>
              <a:t>Ciberespaço</a:t>
            </a:r>
            <a:r>
              <a:rPr lang="pt-BR" sz="1450"/>
              <a:t> é a </a:t>
            </a:r>
            <a:r>
              <a:rPr b="1" lang="pt-BR" sz="1450">
                <a:solidFill>
                  <a:srgbClr val="9900FF"/>
                </a:solidFill>
              </a:rPr>
              <a:t>internet</a:t>
            </a:r>
            <a:r>
              <a:rPr lang="pt-BR" sz="1450"/>
              <a:t> enquanto infraestrutura tecnológica </a:t>
            </a:r>
            <a:r>
              <a:rPr b="1" lang="pt-BR" sz="1450"/>
              <a:t>habitada por seres humanos</a:t>
            </a:r>
            <a:r>
              <a:rPr lang="pt-BR" sz="1450"/>
              <a:t> em </a:t>
            </a:r>
            <a:r>
              <a:rPr b="1" lang="pt-BR" sz="1450">
                <a:solidFill>
                  <a:srgbClr val="9900FF"/>
                </a:solidFill>
              </a:rPr>
              <a:t>processo de comunicação</a:t>
            </a:r>
            <a:r>
              <a:rPr lang="pt-BR" sz="1450"/>
              <a:t>. </a:t>
            </a:r>
            <a:endParaRPr sz="145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50"/>
          </a:p>
        </p:txBody>
      </p:sp>
      <p:sp>
        <p:nvSpPr>
          <p:cNvPr id="521" name="Google Shape;521;p40"/>
          <p:cNvSpPr txBox="1"/>
          <p:nvPr>
            <p:ph idx="1" type="body"/>
          </p:nvPr>
        </p:nvSpPr>
        <p:spPr>
          <a:xfrm>
            <a:off x="644925" y="1284475"/>
            <a:ext cx="42405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750"/>
              <a:t>O que é </a:t>
            </a:r>
            <a:r>
              <a:rPr b="1" lang="pt-BR" sz="2750"/>
              <a:t>ciberespaço</a:t>
            </a:r>
            <a:r>
              <a:rPr lang="pt-BR" sz="2750"/>
              <a:t>?</a:t>
            </a:r>
            <a:endParaRPr sz="2750"/>
          </a:p>
        </p:txBody>
      </p:sp>
      <p:sp>
        <p:nvSpPr>
          <p:cNvPr id="522" name="Google Shape;522;p40"/>
          <p:cNvSpPr txBox="1"/>
          <p:nvPr>
            <p:ph idx="1" type="body"/>
          </p:nvPr>
        </p:nvSpPr>
        <p:spPr>
          <a:xfrm>
            <a:off x="1933175" y="4231575"/>
            <a:ext cx="34341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523" name="Google Shape;523;p40"/>
          <p:cNvSpPr txBox="1"/>
          <p:nvPr>
            <p:ph idx="1" type="body"/>
          </p:nvPr>
        </p:nvSpPr>
        <p:spPr>
          <a:xfrm>
            <a:off x="4572000" y="1016175"/>
            <a:ext cx="34341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INTERATIVIDADE</a:t>
            </a:r>
            <a:endParaRPr/>
          </a:p>
        </p:txBody>
      </p:sp>
      <p:sp>
        <p:nvSpPr>
          <p:cNvPr id="524" name="Google Shape;524;p40"/>
          <p:cNvSpPr txBox="1"/>
          <p:nvPr/>
        </p:nvSpPr>
        <p:spPr>
          <a:xfrm>
            <a:off x="5143488" y="3664425"/>
            <a:ext cx="400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Nunito"/>
                <a:ea typeface="Nunito"/>
                <a:cs typeface="Nunito"/>
                <a:sym typeface="Nunito"/>
              </a:rPr>
              <a:t>Fonte: https://i.pinimg.com/originals/e3/64/2c/e3642c738eb0f0b99dc954217250f582.jpg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5" name="Google Shape;5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775" y="1750275"/>
            <a:ext cx="3953823" cy="191415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0"/>
          <p:cNvSpPr txBox="1"/>
          <p:nvPr/>
        </p:nvSpPr>
        <p:spPr>
          <a:xfrm>
            <a:off x="147600" y="4231575"/>
            <a:ext cx="49959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5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Fonte: SANTOS. Edméa. Lives. Disponível em &lt;https://www.youtube.com/watch?v=akXqJde1Dnw&amp;t=4s&gt;</a:t>
            </a:r>
            <a:endParaRPr sz="115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Cibercultura - Cidade/Ciberespaço</a:t>
            </a:r>
            <a:endParaRPr/>
          </a:p>
        </p:txBody>
      </p:sp>
      <p:sp>
        <p:nvSpPr>
          <p:cNvPr id="532" name="Google Shape;532;p41"/>
          <p:cNvSpPr txBox="1"/>
          <p:nvPr>
            <p:ph idx="1" type="body"/>
          </p:nvPr>
        </p:nvSpPr>
        <p:spPr>
          <a:xfrm>
            <a:off x="1034700" y="1689975"/>
            <a:ext cx="75687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"/>
              <a:t>“Cibercultura</a:t>
            </a:r>
            <a:r>
              <a:rPr lang="pt-BR" sz="1450"/>
              <a:t>  é a cultura contemporânea mediada por tecnologias digitais em rede na relação </a:t>
            </a:r>
            <a:r>
              <a:rPr b="1" lang="pt-BR" sz="1450"/>
              <a:t>cidade/ciberespaço</a:t>
            </a:r>
            <a:r>
              <a:rPr lang="pt-BR" sz="1450"/>
              <a:t>. </a:t>
            </a:r>
            <a:endParaRPr sz="145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450"/>
              <a:t>A relação </a:t>
            </a:r>
            <a:r>
              <a:rPr b="1" lang="pt-BR" sz="1450"/>
              <a:t>cidade/ciberespaço</a:t>
            </a:r>
            <a:r>
              <a:rPr lang="pt-BR" sz="1450"/>
              <a:t> é o que constitui aquilo que a Santaella chama de espaço de fluxo entre o espaço mediado pelo digital em rede que se sustenta pela internet que é o</a:t>
            </a:r>
            <a:r>
              <a:rPr b="1" lang="pt-BR" sz="1450"/>
              <a:t> ciberespaço</a:t>
            </a:r>
            <a:r>
              <a:rPr lang="pt-BR" sz="1450"/>
              <a:t> e as </a:t>
            </a:r>
            <a:r>
              <a:rPr b="1" lang="pt-BR" sz="1450"/>
              <a:t>nossas cidades</a:t>
            </a:r>
            <a:r>
              <a:rPr lang="pt-BR" sz="1450"/>
              <a:t>... e aí as cidades do interior, todo esse Brasil de dimensões continentais formam </a:t>
            </a:r>
            <a:r>
              <a:rPr b="1" lang="pt-BR" sz="1450"/>
              <a:t>território físico </a:t>
            </a:r>
            <a:r>
              <a:rPr lang="pt-BR" sz="1450"/>
              <a:t> que compõe o que  a gente entende por cidades.</a:t>
            </a:r>
            <a:endParaRPr sz="145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5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t-BR" sz="1450"/>
              <a:t>Então o que é </a:t>
            </a:r>
            <a:r>
              <a:rPr b="1" lang="pt-BR" sz="1450"/>
              <a:t>viver e praticar cibercultura</a:t>
            </a:r>
            <a:r>
              <a:rPr lang="pt-BR" sz="1450"/>
              <a:t>? viver e praticar cibercultura é poder de forma autoral produzir conhecimento, conversações nessa relação cidade/ciberespaço.”</a:t>
            </a:r>
            <a:endParaRPr sz="1450"/>
          </a:p>
        </p:txBody>
      </p:sp>
      <p:sp>
        <p:nvSpPr>
          <p:cNvPr id="533" name="Google Shape;533;p41"/>
          <p:cNvSpPr txBox="1"/>
          <p:nvPr/>
        </p:nvSpPr>
        <p:spPr>
          <a:xfrm>
            <a:off x="147600" y="4231575"/>
            <a:ext cx="49959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15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Fonte: SANTOS. Edméa. Lives. Disponível em &lt;https://www.youtube.com/watch?v=akXqJde1Dnw&amp;t=4s&gt;</a:t>
            </a:r>
            <a:endParaRPr sz="115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ANTES DE TUDO, O QUE TECNOLOGIA?</a:t>
            </a:r>
            <a:endParaRPr/>
          </a:p>
        </p:txBody>
      </p:sp>
      <p:sp>
        <p:nvSpPr>
          <p:cNvPr id="294" name="Google Shape;294;p15"/>
          <p:cNvSpPr txBox="1"/>
          <p:nvPr/>
        </p:nvSpPr>
        <p:spPr>
          <a:xfrm>
            <a:off x="76550" y="3843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1907825" y="4591050"/>
            <a:ext cx="58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Fonte:htt</a:t>
            </a:r>
            <a:r>
              <a:rPr lang="pt-BR" sz="900"/>
              <a:t>https://1.bp.blogspot.com/-3rY_-AD3e0g/WOwheGhp1dI/AAAAAAAAAIA/8gDlUVS9WiAICtILdprnb4dLcsMC6NA7gCLcB/s640/imagen2cq1b1.png</a:t>
            </a:r>
            <a:endParaRPr sz="900"/>
          </a:p>
        </p:txBody>
      </p:sp>
      <p:pic>
        <p:nvPicPr>
          <p:cNvPr id="296" name="Google Shape;2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750" y="1641200"/>
            <a:ext cx="6868374" cy="30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2" title="Cibercultura EaD. Entrevista com Edméa Santos - UERJ - TV Escol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387" y="1398000"/>
            <a:ext cx="5096176" cy="33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2"/>
          <p:cNvSpPr txBox="1"/>
          <p:nvPr/>
        </p:nvSpPr>
        <p:spPr>
          <a:xfrm>
            <a:off x="1745088" y="4751625"/>
            <a:ext cx="565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Nunito"/>
                <a:ea typeface="Nunito"/>
                <a:cs typeface="Nunito"/>
                <a:sym typeface="Nunito"/>
              </a:rPr>
              <a:t>https://www.youtube.com/watch?v=fAMaLhqWD1Q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0" name="Google Shape;540;p42"/>
          <p:cNvSpPr txBox="1"/>
          <p:nvPr>
            <p:ph type="title"/>
          </p:nvPr>
        </p:nvSpPr>
        <p:spPr>
          <a:xfrm>
            <a:off x="1370775" y="4924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Cibercultura EaD. Entrevista com Edméa Santos - UERJ - TV Escola</a:t>
            </a:r>
            <a:endParaRPr b="0" sz="230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3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Link da frequência turma da tarde: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https://forms.gle/sNWv7wf9J15Vun2DA</a:t>
            </a:r>
            <a:endParaRPr/>
          </a:p>
        </p:txBody>
      </p:sp>
      <p:sp>
        <p:nvSpPr>
          <p:cNvPr id="546" name="Google Shape;546;p43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Link da frequência turma da tarde: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https://forms.gle/UxuCqjAeeTgVpsfB7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552" name="Google Shape;552;p44"/>
          <p:cNvSpPr txBox="1"/>
          <p:nvPr/>
        </p:nvSpPr>
        <p:spPr>
          <a:xfrm>
            <a:off x="802125" y="1802100"/>
            <a:ext cx="7851900" cy="30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01F1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LEITE, Ligia; AGUIAR, Marcia. Tecnologia educacional: das práticas tecnicistas à Cibercultura. In: Andréa Ramal e Edméa Santos (Orgs.). Mídias e tecnologias na educação presencial e a distância. Rio de Janeiro: LTC, 2016, p. 21-48.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201F1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IMAGEM SLIDE 3; </a:t>
            </a:r>
            <a:r>
              <a:rPr lang="pt-BR" sz="11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https://www.ecuadorencifras.gob.ec/wp-content/uploads/2013/10/des-acti.jpg</a:t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ANJOS, Alexandre Martins; SILVA, Glaucia Eunice Gonçalves. Tecnologias Digitais da Informação e da Comunicação (TDIC) na Educação. 2018. Secretaria de Tecnologia Educacional. Universidade do Mato Grosso do Sul. Acesso: 05 de setembro de 2019. Disponível em: https://www.educapes.capes.gov.br/bitstream/capes/429662/2/Tecnologias%20Dig itais%20da%20Informa%C3%A7%C3%A3o%20e%20da%20Comunica%C3%A7% C3%A3o%20%28TDIC%29%20na%20Educa%C3%A7%C3%A3o.pdf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IMAGEM SLIDE 7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LEMOS, André. Cibercultura: tecnologia e vida social na cultura contemporânea. 2 ed. Porto Alegre: Sulina, 2004.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7A7A7A"/>
                </a:solidFill>
                <a:highlight>
                  <a:schemeClr val="lt1"/>
                </a:highlight>
              </a:rPr>
              <a:t>SILVA,Marco. Os professores e o desafio comunicacional da cibercultura.. In FREIRE Wendel (org) Tecnologia e Educação: As mídias na prática docente. Rio de Janeiro: Wak Ed. 2011. pp. 79-105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01F1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168125" y="1644125"/>
            <a:ext cx="4578600" cy="30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 grego τέχνη, </a:t>
            </a:r>
            <a:r>
              <a:rPr i="1"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téchnē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'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arte, técnica, ofício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'; arte ou maneira de realizar uma ação ou conjunto de ações.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Ortega y Gasset</a:t>
            </a:r>
            <a:r>
              <a:rPr baseline="30000" lang="pt-BR" sz="18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[1]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uma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técnica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é um esforço para reduzir o esforço. É o procedimento ou o conjunto de procedimentos que têm, como objetivo, obter um determinado resultado, seja no campo da ciência, da tecnologia, das artes ou em outra atividade qualquer.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 txBox="1"/>
          <p:nvPr>
            <p:ph idx="1" type="body"/>
          </p:nvPr>
        </p:nvSpPr>
        <p:spPr>
          <a:xfrm>
            <a:off x="5947600" y="679750"/>
            <a:ext cx="28788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482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500"/>
              <a:t>TECNOLOGIA</a:t>
            </a:r>
            <a:endParaRPr b="1" sz="2500"/>
          </a:p>
        </p:txBody>
      </p:sp>
      <p:sp>
        <p:nvSpPr>
          <p:cNvPr id="303" name="Google Shape;303;p16"/>
          <p:cNvSpPr txBox="1"/>
          <p:nvPr/>
        </p:nvSpPr>
        <p:spPr>
          <a:xfrm>
            <a:off x="76550" y="38436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 txBox="1"/>
          <p:nvPr/>
        </p:nvSpPr>
        <p:spPr>
          <a:xfrm>
            <a:off x="76550" y="4774200"/>
            <a:ext cx="409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Fonte:</a:t>
            </a:r>
            <a:r>
              <a:rPr lang="pt-BR" sz="1200"/>
              <a:t>https://pt.wikipedia.org/wiki/T%C3%A9cnica</a:t>
            </a:r>
            <a:endParaRPr sz="1200"/>
          </a:p>
        </p:txBody>
      </p:sp>
      <p:sp>
        <p:nvSpPr>
          <p:cNvPr id="305" name="Google Shape;305;p16"/>
          <p:cNvSpPr txBox="1"/>
          <p:nvPr>
            <p:ph idx="2" type="body"/>
          </p:nvPr>
        </p:nvSpPr>
        <p:spPr>
          <a:xfrm>
            <a:off x="4746725" y="1695900"/>
            <a:ext cx="4397400" cy="30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201F1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"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Tecnologia (do grego τεχνη — “técnica, arte, ofício” e λογια — “estudo”) é um termo que envolve o </a:t>
            </a:r>
            <a:r>
              <a:rPr b="1" lang="pt-BR" sz="14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conhecimento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técnico 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científico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 as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ferramentas, processos e materiais 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criados e/ou utilizados a partir de tal conhecimento. 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Dependendo do contexto, a tecnologia pode ser: ■ Técnicas, conhecimentos, métodos, materiais, ferramentas e processos usados para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resolver problemas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ou ao menos facilitar a solução dos mesmos.  LEITE &amp; AGUIAR (2016)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>
            <p:ph idx="1" type="body"/>
          </p:nvPr>
        </p:nvSpPr>
        <p:spPr>
          <a:xfrm>
            <a:off x="1144475" y="679750"/>
            <a:ext cx="28788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500"/>
              <a:t>TÉCNICA</a:t>
            </a:r>
            <a:endParaRPr b="1" sz="2500"/>
          </a:p>
        </p:txBody>
      </p:sp>
      <p:pic>
        <p:nvPicPr>
          <p:cNvPr descr="https://www.ecuadorencifras.gob.ec/wp-content/uploads/2013/10/des-acti.jpg" id="307" name="Google Shape;307;p16" title="https://www.ecuadorencifras.gob.ec/wp-content/uploads/2013/10/des-acti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5850" y="0"/>
            <a:ext cx="2079650" cy="15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 o que é TIC?</a:t>
            </a:r>
            <a:endParaRPr/>
          </a:p>
        </p:txBody>
      </p:sp>
      <p:sp>
        <p:nvSpPr>
          <p:cNvPr id="313" name="Google Shape;313;p17"/>
          <p:cNvSpPr txBox="1"/>
          <p:nvPr>
            <p:ph idx="1" type="body"/>
          </p:nvPr>
        </p:nvSpPr>
        <p:spPr>
          <a:xfrm>
            <a:off x="217325" y="2319900"/>
            <a:ext cx="5689200" cy="15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...Dispositivos eletrônicos e tecnológicos: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 rádio   televisão, o jornal e o mimeógrafo incluindo computador, internet, tablet esmartphone.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5050" y="1285400"/>
            <a:ext cx="3328950" cy="31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6120300" y="4395625"/>
            <a:ext cx="286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latin typeface="Nunito"/>
                <a:ea typeface="Nunito"/>
                <a:cs typeface="Nunito"/>
                <a:sym typeface="Nunito"/>
              </a:rPr>
              <a:t>Fonte</a:t>
            </a:r>
            <a:r>
              <a:rPr lang="pt-BR" sz="700">
                <a:latin typeface="Nunito"/>
                <a:ea typeface="Nunito"/>
                <a:cs typeface="Nunito"/>
                <a:sym typeface="Nunito"/>
              </a:rPr>
              <a:t>:https://3.bp.blogspot.com/-Tv9IjBABBu4/TvhXrIaLKhI/AAAAAAAAANQ/LyDcLrWKSLo/s400/comunica%25C3%25A7%25C3%25A3o.gif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Pensar a tecnologia para facilitar o acesso a informação e a comunição...</a:t>
            </a:r>
            <a:endParaRPr/>
          </a:p>
        </p:txBody>
      </p:sp>
      <p:sp>
        <p:nvSpPr>
          <p:cNvPr id="321" name="Google Shape;321;p18"/>
          <p:cNvSpPr txBox="1"/>
          <p:nvPr>
            <p:ph idx="1" type="body"/>
          </p:nvPr>
        </p:nvSpPr>
        <p:spPr>
          <a:xfrm>
            <a:off x="467100" y="1854450"/>
            <a:ext cx="8209800" cy="23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tecnologias são </a:t>
            </a:r>
            <a:r>
              <a:rPr b="1" lang="pt-BR" sz="1450">
                <a:solidFill>
                  <a:srgbClr val="F6B26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artefatos</a:t>
            </a: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que viabilizam ações, serviços, produtos, processos que ampliam as possibilidades de comunicação de um para um, um para muitos e de muitos para muitos, produz textos em diferentes tempos e lugares, registra, compila dados com precisão e velocidade, localiza lugares através do georreferenciamento, capta e trata imagens, produz inteligências individuais e coletivas. (ANJOS e SILVA,2018</a:t>
            </a:r>
            <a:r>
              <a:rPr lang="pt-BR"/>
              <a:t>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 o que é NTIC?</a:t>
            </a:r>
            <a:endParaRPr/>
          </a:p>
        </p:txBody>
      </p:sp>
      <p:sp>
        <p:nvSpPr>
          <p:cNvPr id="327" name="Google Shape;327;p19"/>
          <p:cNvSpPr txBox="1"/>
          <p:nvPr>
            <p:ph idx="1" type="body"/>
          </p:nvPr>
        </p:nvSpPr>
        <p:spPr>
          <a:xfrm>
            <a:off x="125750" y="1724675"/>
            <a:ext cx="28047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➔"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Internet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➔"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Chat,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➔"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Página da Web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➔"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Tutoriais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➔"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Mp3/Mp4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➔"/>
            </a:pPr>
            <a:r>
              <a:rPr lang="pt-BR" sz="145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Telefonia móvel</a:t>
            </a:r>
            <a:endParaRPr sz="14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6120300" y="4395625"/>
            <a:ext cx="2869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00">
                <a:latin typeface="Nunito"/>
                <a:ea typeface="Nunito"/>
                <a:cs typeface="Nunito"/>
                <a:sym typeface="Nunito"/>
              </a:rPr>
              <a:t>Fonte</a:t>
            </a:r>
            <a:r>
              <a:rPr lang="pt-BR" sz="700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pt-BR" sz="700">
                <a:latin typeface="Nunito"/>
                <a:ea typeface="Nunito"/>
                <a:cs typeface="Nunito"/>
                <a:sym typeface="Nunito"/>
              </a:rPr>
              <a:t>https://sites.google.com/site/nticetentreprises/_/rsrc/1472859430914/qu-est-ce-que-les-ntic/exemples-de-ntic/logopierrefinal.png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9" name="Google Shape;3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949" y="1511000"/>
            <a:ext cx="3218825" cy="28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type="title"/>
          </p:nvPr>
        </p:nvSpPr>
        <p:spPr>
          <a:xfrm>
            <a:off x="1303800" y="598575"/>
            <a:ext cx="5549100" cy="7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ACESSO A INTERNET</a:t>
            </a:r>
            <a:endParaRPr/>
          </a:p>
        </p:txBody>
      </p:sp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525" y="193380"/>
            <a:ext cx="1688399" cy="90219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6332750" y="912025"/>
            <a:ext cx="216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Nunito"/>
                <a:ea typeface="Nunito"/>
                <a:cs typeface="Nunito"/>
                <a:sym typeface="Nunito"/>
              </a:rPr>
              <a:t>Fonte: http://3.bp.blogspot.com/-qa-RIuopSI8/TkkzNAyc_9I/AAAAAAAAAIw/MIqCyvbA4iE/w1200-h630-p-k-no-nu/internet1.jpg</a:t>
            </a:r>
            <a:endParaRPr sz="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91575" y="1709400"/>
            <a:ext cx="30984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0">
                <a:solidFill>
                  <a:srgbClr val="339966"/>
                </a:solidFill>
                <a:highlight>
                  <a:srgbClr val="FFFFFF"/>
                </a:highlight>
              </a:rPr>
              <a:t>Conexão discada</a:t>
            </a:r>
            <a:r>
              <a:rPr lang="pt-BR" sz="1350">
                <a:solidFill>
                  <a:srgbClr val="339966"/>
                </a:solidFill>
                <a:highlight>
                  <a:srgbClr val="FFFFFF"/>
                </a:highlight>
              </a:rPr>
              <a:t> - </a:t>
            </a:r>
            <a:r>
              <a:rPr lang="pt-BR" sz="1350">
                <a:solidFill>
                  <a:srgbClr val="262626"/>
                </a:solidFill>
                <a:highlight>
                  <a:srgbClr val="FFFFFF"/>
                </a:highlight>
              </a:rPr>
              <a:t>computador com um fax-modem, uma linha telefônica e um provedor de acesso.</a:t>
            </a:r>
            <a:endParaRPr sz="135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50"/>
              <a:buChar char="➔"/>
            </a:pPr>
            <a:r>
              <a:rPr lang="pt-BR" sz="1350">
                <a:solidFill>
                  <a:srgbClr val="262626"/>
                </a:solidFill>
                <a:highlight>
                  <a:srgbClr val="FFFFFF"/>
                </a:highlight>
              </a:rPr>
              <a:t>Conhecida como banda estreita:</a:t>
            </a:r>
            <a:endParaRPr sz="135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50"/>
              <a:buChar char="➔"/>
            </a:pPr>
            <a:r>
              <a:rPr lang="pt-BR" sz="1350">
                <a:solidFill>
                  <a:srgbClr val="262626"/>
                </a:solidFill>
                <a:highlight>
                  <a:srgbClr val="FFFFFF"/>
                </a:highlight>
              </a:rPr>
              <a:t>Instabilidade, lentidão (velocidade máxima de 56,6 kbps), a  linha telefônica ocupada enquanto navega e horário mais baratos para acesso</a:t>
            </a:r>
            <a:endParaRPr sz="1350">
              <a:solidFill>
                <a:srgbClr val="262626"/>
              </a:solidFill>
              <a:highlight>
                <a:srgbClr val="FFFFFF"/>
              </a:highlight>
            </a:endParaRPr>
          </a:p>
        </p:txBody>
      </p:sp>
      <p:sp>
        <p:nvSpPr>
          <p:cNvPr id="338" name="Google Shape;338;p20"/>
          <p:cNvSpPr txBox="1"/>
          <p:nvPr/>
        </p:nvSpPr>
        <p:spPr>
          <a:xfrm>
            <a:off x="4572000" y="1614838"/>
            <a:ext cx="4299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50">
                <a:solidFill>
                  <a:srgbClr val="339966"/>
                </a:solidFill>
                <a:highlight>
                  <a:srgbClr val="FFFFFF"/>
                </a:highlight>
              </a:rPr>
              <a:t>Banda larga</a:t>
            </a:r>
            <a:r>
              <a:rPr lang="pt-BR" sz="1350">
                <a:solidFill>
                  <a:srgbClr val="339966"/>
                </a:solidFill>
                <a:highlight>
                  <a:srgbClr val="FFFFFF"/>
                </a:highlight>
              </a:rPr>
              <a:t> - </a:t>
            </a:r>
            <a:r>
              <a:rPr lang="pt-BR" sz="1350">
                <a:solidFill>
                  <a:srgbClr val="262626"/>
                </a:solidFill>
                <a:highlight>
                  <a:srgbClr val="FFFFFF"/>
                </a:highlight>
              </a:rPr>
              <a:t>modem externo (com ou sem fio), uma linha telefônica e também o sinal de sua operadora de telefonia fixa. </a:t>
            </a:r>
            <a:endParaRPr/>
          </a:p>
        </p:txBody>
      </p:sp>
      <p:pic>
        <p:nvPicPr>
          <p:cNvPr id="339" name="Google Shape;3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8250" y="3067675"/>
            <a:ext cx="1593750" cy="1239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0" name="Google Shape;340;p20"/>
          <p:cNvSpPr txBox="1"/>
          <p:nvPr/>
        </p:nvSpPr>
        <p:spPr>
          <a:xfrm>
            <a:off x="2930925" y="4306975"/>
            <a:ext cx="168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>
                <a:latin typeface="Nunito"/>
                <a:ea typeface="Nunito"/>
                <a:cs typeface="Nunito"/>
                <a:sym typeface="Nunito"/>
              </a:rPr>
              <a:t>Fonte:https://3.bp.blogspot.com/-Izj-32yC1Nc/VaUnd_eWj6I/AAAAAAAAGT8/pxGsdHR8R_s/s1600/00abre.png</a:t>
            </a:r>
            <a:endParaRPr sz="5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3850" y="2423049"/>
            <a:ext cx="3684650" cy="226260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2" name="Google Shape;342;p20"/>
          <p:cNvSpPr txBox="1"/>
          <p:nvPr/>
        </p:nvSpPr>
        <p:spPr>
          <a:xfrm>
            <a:off x="4826375" y="4728825"/>
            <a:ext cx="423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Nunito"/>
                <a:ea typeface="Nunito"/>
                <a:cs typeface="Nunito"/>
                <a:sym typeface="Nunito"/>
              </a:rPr>
              <a:t>Fonte:https://1.bp.blogspot.com/-hWiRXkE4ysI/XZsAwXWERFI/AAAAAAAAAzw/vFjf0G47anIy1KmudUnNQVasZlBHFPAygCLcBGAsYHQ/s640/Tipos_conexiones_internet-01.jpg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1" title="Fonte:https://www.researchgate.net/profile/Ernane-Martins-2/publication/338096566/figure/fig6/AS:838481894965249@1576921070801/Figura-2-Comparacao-entre-a-WEB-10-e-a-WEB-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50" y="299300"/>
            <a:ext cx="6803574" cy="40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1"/>
          <p:cNvSpPr txBox="1"/>
          <p:nvPr/>
        </p:nvSpPr>
        <p:spPr>
          <a:xfrm>
            <a:off x="1865913" y="4316875"/>
            <a:ext cx="614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Nunito"/>
                <a:ea typeface="Nunito"/>
                <a:cs typeface="Nunito"/>
                <a:sym typeface="Nunito"/>
              </a:rPr>
              <a:t>Fonte: https:/https://www.researchgate.net/profile/Ernane-Martins-2/publication/338096566/figure/fig6/AS:838481894965249@1576921070801/Figura-2-Comparacao-entre-a-WEB-10-e-a-WEB-20.png</a:t>
            </a:r>
            <a:endParaRPr sz="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