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Lst>
  <p:notesMasterIdLst>
    <p:notesMasterId r:id="rId36"/>
  </p:notesMasterIdLst>
  <p:sldIdLst>
    <p:sldId id="256" r:id="rId2"/>
    <p:sldId id="286" r:id="rId3"/>
    <p:sldId id="287" r:id="rId4"/>
    <p:sldId id="288" r:id="rId5"/>
    <p:sldId id="289" r:id="rId6"/>
    <p:sldId id="290" r:id="rId7"/>
    <p:sldId id="291" r:id="rId8"/>
    <p:sldId id="292" r:id="rId9"/>
    <p:sldId id="293" r:id="rId10"/>
    <p:sldId id="294" r:id="rId11"/>
    <p:sldId id="295" r:id="rId12"/>
    <p:sldId id="296" r:id="rId13"/>
    <p:sldId id="297" r:id="rId14"/>
    <p:sldId id="298" r:id="rId15"/>
    <p:sldId id="299" r:id="rId16"/>
    <p:sldId id="300" r:id="rId17"/>
    <p:sldId id="301" r:id="rId18"/>
    <p:sldId id="302" r:id="rId19"/>
    <p:sldId id="303" r:id="rId20"/>
    <p:sldId id="304" r:id="rId21"/>
    <p:sldId id="305" r:id="rId22"/>
    <p:sldId id="306" r:id="rId23"/>
    <p:sldId id="307" r:id="rId24"/>
    <p:sldId id="308" r:id="rId25"/>
    <p:sldId id="309" r:id="rId26"/>
    <p:sldId id="310" r:id="rId27"/>
    <p:sldId id="311" r:id="rId28"/>
    <p:sldId id="312" r:id="rId29"/>
    <p:sldId id="313" r:id="rId30"/>
    <p:sldId id="314" r:id="rId31"/>
    <p:sldId id="315" r:id="rId32"/>
    <p:sldId id="316" r:id="rId33"/>
    <p:sldId id="317" r:id="rId34"/>
    <p:sldId id="318"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2" d="100"/>
          <a:sy n="62" d="100"/>
        </p:scale>
        <p:origin x="82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513E78-7A1B-46D7-B926-D8AC9687DB06}" type="datetimeFigureOut">
              <a:rPr lang="pt-BR" smtClean="0"/>
              <a:t>07/06/2021</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4F8519-BD47-4C56-83A9-8A1704D15D89}" type="slidenum">
              <a:rPr lang="pt-BR" smtClean="0"/>
              <a:t>‹nº›</a:t>
            </a:fld>
            <a:endParaRPr lang="pt-BR"/>
          </a:p>
        </p:txBody>
      </p:sp>
    </p:spTree>
    <p:extLst>
      <p:ext uri="{BB962C8B-B14F-4D97-AF65-F5344CB8AC3E}">
        <p14:creationId xmlns:p14="http://schemas.microsoft.com/office/powerpoint/2010/main" val="733645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d09260213c_0_3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d09260213c_0_3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ce7a213ad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ce7a213ad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ce7a213ad9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ce7a213ad9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ce7a213ad9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ce7a213ad9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ce7a213ad9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ce7a213ad9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ce677d51aa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ce677d51aa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ce7a213ad9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ce7a213ad9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ce7a213ad9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ce7a213ad9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ce7a213ad9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ce7a213ad9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ce7a213ad9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 name="Google Shape;427;gce7a213ad9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ce677d51aa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 name="Google Shape;434;gce677d51aa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ce677d51aa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ce677d51aa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ce7a213ad9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ce7a213ad9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ce7a213ad9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ce7a213ad9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ce7a213ad9_0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ce7a213ad9_0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ce7a213ad9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 name="Google Shape;465;gce7a213ad9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ce7a213ad9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 name="Google Shape;472;gce7a213ad9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ce677d51aa_0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 name="Google Shape;479;gce677d51aa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ce7a213ad9_0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ce7a213ad9_0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ce7a213ad9_0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5" name="Google Shape;495;gce7a213ad9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ce7a213ad9_0_2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2" name="Google Shape;502;gce7a213ad9_0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gce7a213ad9_0_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1" name="Google Shape;511;gce7a213ad9_0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ce677d51aa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ce677d51aa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ce677d51aa_0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 name="Google Shape;518;gce677d51aa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ce7a213ad9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7" name="Google Shape;527;gce7a213ad9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ce7a213ad9_0_2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ce7a213ad9_0_2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gce7a213ad9_0_2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3" name="Google Shape;543;gce7a213ad9_0_2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ce677d51aa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ce677d51aa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ce677d51aa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ce677d51aa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ce677d51aa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ce677d51aa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cef26748d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cef26748d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ce7a213ad9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ce7a213ad9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ce7a213ad9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ce7a213ad9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pt-BR"/>
              <a:t>Clique para editar o título Mestre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7E886861-836C-464E-8491-A629AB0B4DEC}" type="datetimeFigureOut">
              <a:rPr lang="pt-BR" smtClean="0"/>
              <a:t>07/06/2021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BC255DD-52A8-44EB-85FD-8BB32BD7E713}" type="slidenum">
              <a:rPr lang="pt-BR" smtClean="0"/>
              <a:t>‹nº›</a:t>
            </a:fld>
            <a:endParaRPr lang="pt-B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3387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7E886861-836C-464E-8491-A629AB0B4DEC}" type="datetimeFigureOut">
              <a:rPr lang="pt-BR" smtClean="0"/>
              <a:t>07/06/2021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BC255DD-52A8-44EB-85FD-8BB32BD7E713}" type="slidenum">
              <a:rPr lang="pt-BR" smtClean="0"/>
              <a:t>‹nº›</a:t>
            </a:fld>
            <a:endParaRPr lang="pt-BR"/>
          </a:p>
        </p:txBody>
      </p:sp>
    </p:spTree>
    <p:extLst>
      <p:ext uri="{BB962C8B-B14F-4D97-AF65-F5344CB8AC3E}">
        <p14:creationId xmlns:p14="http://schemas.microsoft.com/office/powerpoint/2010/main" val="951380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7E886861-836C-464E-8491-A629AB0B4DEC}" type="datetimeFigureOut">
              <a:rPr lang="pt-BR" smtClean="0"/>
              <a:t>07/06/2021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BC255DD-52A8-44EB-85FD-8BB32BD7E713}" type="slidenum">
              <a:rPr lang="pt-BR" smtClean="0"/>
              <a:t>‹nº›</a:t>
            </a:fld>
            <a:endParaRPr lang="pt-BR"/>
          </a:p>
        </p:txBody>
      </p:sp>
    </p:spTree>
    <p:extLst>
      <p:ext uri="{BB962C8B-B14F-4D97-AF65-F5344CB8AC3E}">
        <p14:creationId xmlns:p14="http://schemas.microsoft.com/office/powerpoint/2010/main" val="32436071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415600" y="390467"/>
            <a:ext cx="11360800" cy="1068000"/>
          </a:xfrm>
          <a:prstGeom prst="rect">
            <a:avLst/>
          </a:prstGeom>
        </p:spPr>
        <p:txBody>
          <a:bodyPr spcFirstLastPara="1" wrap="square" lIns="91425" tIns="91425" rIns="91425" bIns="91425" anchor="t"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5"/>
          <p:cNvSpPr txBox="1">
            <a:spLocks noGrp="1"/>
          </p:cNvSpPr>
          <p:nvPr>
            <p:ph type="body" idx="1"/>
          </p:nvPr>
        </p:nvSpPr>
        <p:spPr>
          <a:xfrm>
            <a:off x="415600" y="1638233"/>
            <a:ext cx="5333200" cy="44536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4" name="Google Shape;24;p5"/>
          <p:cNvSpPr txBox="1">
            <a:spLocks noGrp="1"/>
          </p:cNvSpPr>
          <p:nvPr>
            <p:ph type="body" idx="2"/>
          </p:nvPr>
        </p:nvSpPr>
        <p:spPr>
          <a:xfrm>
            <a:off x="6443200" y="1638233"/>
            <a:ext cx="5333200" cy="44536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5" name="Google Shape;25;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pt-BR" smtClean="0"/>
              <a:pPr/>
              <a:t>‹nº›</a:t>
            </a:fld>
            <a:endParaRPr lang="pt-BR"/>
          </a:p>
        </p:txBody>
      </p:sp>
    </p:spTree>
    <p:extLst>
      <p:ext uri="{BB962C8B-B14F-4D97-AF65-F5344CB8AC3E}">
        <p14:creationId xmlns:p14="http://schemas.microsoft.com/office/powerpoint/2010/main" val="4969732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415600" y="390467"/>
            <a:ext cx="11360800" cy="1068000"/>
          </a:xfrm>
          <a:prstGeom prst="rect">
            <a:avLst/>
          </a:prstGeom>
        </p:spPr>
        <p:txBody>
          <a:bodyPr spcFirstLastPara="1" wrap="square" lIns="91425" tIns="91425" rIns="91425" bIns="91425" anchor="t"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19" name="Google Shape;19;p4"/>
          <p:cNvSpPr txBox="1">
            <a:spLocks noGrp="1"/>
          </p:cNvSpPr>
          <p:nvPr>
            <p:ph type="body" idx="1"/>
          </p:nvPr>
        </p:nvSpPr>
        <p:spPr>
          <a:xfrm>
            <a:off x="415600" y="1638233"/>
            <a:ext cx="11360800" cy="44536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20" name="Google Shape;20;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pt-BR" smtClean="0"/>
              <a:pPr/>
              <a:t>‹nº›</a:t>
            </a:fld>
            <a:endParaRPr lang="pt-BR"/>
          </a:p>
        </p:txBody>
      </p:sp>
    </p:spTree>
    <p:extLst>
      <p:ext uri="{BB962C8B-B14F-4D97-AF65-F5344CB8AC3E}">
        <p14:creationId xmlns:p14="http://schemas.microsoft.com/office/powerpoint/2010/main" val="537102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7E886861-836C-464E-8491-A629AB0B4DEC}" type="datetimeFigureOut">
              <a:rPr lang="pt-BR" smtClean="0"/>
              <a:t>07/06/2021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BC255DD-52A8-44EB-85FD-8BB32BD7E713}" type="slidenum">
              <a:rPr lang="pt-BR" smtClean="0"/>
              <a:t>‹nº›</a:t>
            </a:fld>
            <a:endParaRPr lang="pt-BR"/>
          </a:p>
        </p:txBody>
      </p:sp>
    </p:spTree>
    <p:extLst>
      <p:ext uri="{BB962C8B-B14F-4D97-AF65-F5344CB8AC3E}">
        <p14:creationId xmlns:p14="http://schemas.microsoft.com/office/powerpoint/2010/main" val="3961186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7E886861-836C-464E-8491-A629AB0B4DEC}" type="datetimeFigureOut">
              <a:rPr lang="pt-BR" smtClean="0"/>
              <a:t>07/06/2021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BC255DD-52A8-44EB-85FD-8BB32BD7E713}" type="slidenum">
              <a:rPr lang="pt-BR" smtClean="0"/>
              <a:t>‹nº›</a:t>
            </a:fld>
            <a:endParaRPr lang="pt-B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3208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7E886861-836C-464E-8491-A629AB0B4DEC}" type="datetimeFigureOut">
              <a:rPr lang="pt-BR" smtClean="0"/>
              <a:t>07/06/2021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4BC255DD-52A8-44EB-85FD-8BB32BD7E713}" type="slidenum">
              <a:rPr lang="pt-BR" smtClean="0"/>
              <a:t>‹nº›</a:t>
            </a:fld>
            <a:endParaRPr lang="pt-BR"/>
          </a:p>
        </p:txBody>
      </p:sp>
    </p:spTree>
    <p:extLst>
      <p:ext uri="{BB962C8B-B14F-4D97-AF65-F5344CB8AC3E}">
        <p14:creationId xmlns:p14="http://schemas.microsoft.com/office/powerpoint/2010/main" val="2684878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1097280" y="2582334"/>
            <a:ext cx="4937760" cy="337820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6217920" y="2582334"/>
            <a:ext cx="4937760" cy="337820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7E886861-836C-464E-8491-A629AB0B4DEC}" type="datetimeFigureOut">
              <a:rPr lang="pt-BR" smtClean="0"/>
              <a:t>07/06/2021</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4BC255DD-52A8-44EB-85FD-8BB32BD7E713}" type="slidenum">
              <a:rPr lang="pt-BR" smtClean="0"/>
              <a:t>‹nº›</a:t>
            </a:fld>
            <a:endParaRPr lang="pt-BR"/>
          </a:p>
        </p:txBody>
      </p:sp>
    </p:spTree>
    <p:extLst>
      <p:ext uri="{BB962C8B-B14F-4D97-AF65-F5344CB8AC3E}">
        <p14:creationId xmlns:p14="http://schemas.microsoft.com/office/powerpoint/2010/main" val="2168513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7E886861-836C-464E-8491-A629AB0B4DEC}" type="datetimeFigureOut">
              <a:rPr lang="pt-BR" smtClean="0"/>
              <a:t>07/06/2021</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4BC255DD-52A8-44EB-85FD-8BB32BD7E713}" type="slidenum">
              <a:rPr lang="pt-BR" smtClean="0"/>
              <a:t>‹nº›</a:t>
            </a:fld>
            <a:endParaRPr lang="pt-BR"/>
          </a:p>
        </p:txBody>
      </p:sp>
    </p:spTree>
    <p:extLst>
      <p:ext uri="{BB962C8B-B14F-4D97-AF65-F5344CB8AC3E}">
        <p14:creationId xmlns:p14="http://schemas.microsoft.com/office/powerpoint/2010/main" val="3075807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E886861-836C-464E-8491-A629AB0B4DEC}" type="datetimeFigureOut">
              <a:rPr lang="pt-BR" smtClean="0"/>
              <a:t>07/06/2021</a:t>
            </a:fld>
            <a:endParaRPr lang="pt-B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pt-BR"/>
          </a:p>
        </p:txBody>
      </p:sp>
      <p:sp>
        <p:nvSpPr>
          <p:cNvPr id="9" name="Slide Number Placeholder 8"/>
          <p:cNvSpPr>
            <a:spLocks noGrp="1"/>
          </p:cNvSpPr>
          <p:nvPr>
            <p:ph type="sldNum" sz="quarter" idx="12"/>
          </p:nvPr>
        </p:nvSpPr>
        <p:spPr/>
        <p:txBody>
          <a:bodyPr/>
          <a:lstStyle/>
          <a:p>
            <a:fld id="{4BC255DD-52A8-44EB-85FD-8BB32BD7E713}" type="slidenum">
              <a:rPr lang="pt-BR" smtClean="0"/>
              <a:t>‹nº›</a:t>
            </a:fld>
            <a:endParaRPr lang="pt-BR"/>
          </a:p>
        </p:txBody>
      </p:sp>
    </p:spTree>
    <p:extLst>
      <p:ext uri="{BB962C8B-B14F-4D97-AF65-F5344CB8AC3E}">
        <p14:creationId xmlns:p14="http://schemas.microsoft.com/office/powerpoint/2010/main" val="3199462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pt-BR"/>
              <a:t>Clique para editar o título Mestre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E886861-836C-464E-8491-A629AB0B4DEC}" type="datetimeFigureOut">
              <a:rPr lang="pt-BR" smtClean="0"/>
              <a:t>07/06/2021</a:t>
            </a:fld>
            <a:endParaRPr lang="pt-B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pt-B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BC255DD-52A8-44EB-85FD-8BB32BD7E713}" type="slidenum">
              <a:rPr lang="pt-BR" smtClean="0"/>
              <a:t>‹nº›</a:t>
            </a:fld>
            <a:endParaRPr lang="pt-BR"/>
          </a:p>
        </p:txBody>
      </p:sp>
    </p:spTree>
    <p:extLst>
      <p:ext uri="{BB962C8B-B14F-4D97-AF65-F5344CB8AC3E}">
        <p14:creationId xmlns:p14="http://schemas.microsoft.com/office/powerpoint/2010/main" val="2230431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7E886861-836C-464E-8491-A629AB0B4DEC}" type="datetimeFigureOut">
              <a:rPr lang="pt-BR" smtClean="0"/>
              <a:t>07/06/2021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4BC255DD-52A8-44EB-85FD-8BB32BD7E713}" type="slidenum">
              <a:rPr lang="pt-BR" smtClean="0"/>
              <a:t>‹nº›</a:t>
            </a:fld>
            <a:endParaRPr lang="pt-BR"/>
          </a:p>
        </p:txBody>
      </p:sp>
    </p:spTree>
    <p:extLst>
      <p:ext uri="{BB962C8B-B14F-4D97-AF65-F5344CB8AC3E}">
        <p14:creationId xmlns:p14="http://schemas.microsoft.com/office/powerpoint/2010/main" val="2250040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pt-BR"/>
              <a:t>Clique para editar o título Mestre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7E886861-836C-464E-8491-A629AB0B4DEC}" type="datetimeFigureOut">
              <a:rPr lang="pt-BR" smtClean="0"/>
              <a:t>07/06/2021</a:t>
            </a:fld>
            <a:endParaRPr lang="pt-B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pt-B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BC255DD-52A8-44EB-85FD-8BB32BD7E713}" type="slidenum">
              <a:rPr lang="pt-BR" smtClean="0"/>
              <a:t>‹nº›</a:t>
            </a:fld>
            <a:endParaRPr lang="pt-B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6879129"/>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relia.org.br/"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hyperlink" Target="https://www.noas.com.br/"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hyperlink" Target="https://plataformaintegrada.mec.gov.br/hom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hyperlink" Target="https://plataformaintegrada.mec.gov.br/recurso?id=34570&amp;name=De%20olho%20na%20lista"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avamec.mec.gov.br/#/instituicao/seb/curso/10761/unidade/5481/acessar?continue=true" TargetMode="External"/><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hyperlink" Target="https://plataformaintegrada.mec.gov.br/recurso?id=36735&amp;name=Meu%20%C3%81lbum%20Geom%C3%A9trico"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hyperlink" Target="https://avamec.mec.gov.br/#/instituicao/seb/curso/10761/unidade/5481/acessar?continue=true" TargetMode="External"/><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hyperlink" Target="https://avamec.mec.gov.br/#/instituicao/seb/curso/10761/unidade/5481/acessar?continue=true" TargetMode="External"/><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hyperlink" Target="https://avamec.mec.gov.br/#/instituicao/seb/curso/10761/unidade/5481/acessar?continue=true" TargetMode="External"/><Relationship Id="rId4" Type="http://schemas.openxmlformats.org/officeDocument/2006/relationships/hyperlink" Target="https://plataformaintegrada.mec.gov.br/recurso?id=35899&amp;name=Qual%20%C3%A9%20o%20"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avamec.mec.gov.br/#/instituicao/seb/curso/10761/unidade/5481/acessar?continue=true" TargetMode="External"/><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hyperlink" Target="https://avamec.mec.gov.br/#/instituicao/seb/curso/10761/unidade/5481/acessar?continue=true" TargetMode="External"/><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hyperlink" Target="https://plataformaintegrada.mec.gov.br/recurso?id=34566&amp;name=Brincando%20com%20a%20formas" TargetMode="External"/><Relationship Id="rId4" Type="http://schemas.openxmlformats.org/officeDocument/2006/relationships/hyperlink" Target="https://avamec.mec.gov.br/#/instituicao/seb/curso/10761/unidade/5481/acessar?continue=true"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avamec.mec.gov.br/#/instituicao/seb/curso/10761/unidade/5481/acessar?continue=true" TargetMode="External"/><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avamec.mec.gov.br/#/instituicao/seb/curso/10761/unidade/5481/acessar?continue=true" TargetMode="External"/><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13.xml"/><Relationship Id="rId5" Type="http://schemas.openxmlformats.org/officeDocument/2006/relationships/hyperlink" Target="https://avamec.mec.gov.br/#/instituicao/seb/curso/10761/unidade/5481/acessar?continue=true" TargetMode="External"/><Relationship Id="rId4" Type="http://schemas.openxmlformats.org/officeDocument/2006/relationships/hyperlink" Target="https://plataformaintegrada.mec.gov.br/recurso?id=34568&amp;name=F%C3%A1bulas%20Animadas"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avamec.mec.gov.br/#/instituicao/seb/curso/10761/unidade/5481/acessar?continue=true" TargetMode="External"/><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avamec.mec.gov.br/#/instituicao/seb/curso/10761/unidade/5481/acessar?continue=true" TargetMode="External"/><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12.xml"/><Relationship Id="rId5" Type="http://schemas.openxmlformats.org/officeDocument/2006/relationships/hyperlink" Target="https://avamec.mec.gov.br/#/instituicao/seb/curso/10761/unidade/5481/acessar?continue=true" TargetMode="External"/><Relationship Id="rId4" Type="http://schemas.openxmlformats.org/officeDocument/2006/relationships/hyperlink" Target="https://plataformaintegrada.mec.gov.br/recurso?id=338674&amp;name=Ilha%20das%20Opera%C3%A7%C3%B5e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hyperlink" Target="https://youtu.be/OsnorIgJWb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avamec.mec.gov.br/#/instituicao/seb/curso/10761/unidade/5481/acessar?continue=true" TargetMode="External"/><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13.xml"/><Relationship Id="rId5" Type="http://schemas.openxmlformats.org/officeDocument/2006/relationships/hyperlink" Target="https://plataformaintegrada.mec.gov.br/recurso?id=35900&amp;name=Revista%20Digital%20da%20Crian%C3%A7a" TargetMode="External"/><Relationship Id="rId4" Type="http://schemas.openxmlformats.org/officeDocument/2006/relationships/hyperlink" Target="https://avamec.mec.gov.br/#/instituicao/seb/curso/10761/unidade/5481/acessar?continue=true"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avamec.mec.gov.br/#/instituicao/seb/curso/10761/unidade/5481/acessar?continue=true" TargetMode="External"/><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13.xml"/><Relationship Id="rId5" Type="http://schemas.openxmlformats.org/officeDocument/2006/relationships/hyperlink" Target="https://plataformaintegrada.mec.gov.br/recurso?id=36677&amp;name=%C3%89%20o%20Bicho%202.0" TargetMode="External"/><Relationship Id="rId4" Type="http://schemas.openxmlformats.org/officeDocument/2006/relationships/hyperlink" Target="https://avamec.mec.gov.br/#/instituicao/seb/curso/10761/unidade/5481/acessar?continue=true"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avamec.mec.gov.br/#/instituicao/seb/curso/10761/unidade/5481/acessar?continue=true" TargetMode="External"/><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hyperlink" Target="http://lite.acad.univali.br/zorelha/"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youtu.be/9nb8rFU7iVs"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hyperlink" Target="https://anchor.fm/eraumavezumpodcast/episodes/Amizade-em-Forma-de-Corao-esoavu/a-a4v1n3m"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hyperlink" Target="https://iguinho.com.br/jogo-mapa-brasil.html"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forms.gle/WpLBuYmALCmyMyuM8"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hyperlink" Target="https://educapes.capes.gov.br/" TargetMode="External"/><Relationship Id="rId5" Type="http://schemas.openxmlformats.org/officeDocument/2006/relationships/image" Target="../media/image10.png"/><Relationship Id="rId4" Type="http://schemas.openxmlformats.org/officeDocument/2006/relationships/hyperlink" Target="http://portaldoprofessor.mec.gov.br/index.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8EC6F1-B22A-48A9-8712-9A8AF797D56C}"/>
              </a:ext>
            </a:extLst>
          </p:cNvPr>
          <p:cNvSpPr>
            <a:spLocks noGrp="1"/>
          </p:cNvSpPr>
          <p:nvPr>
            <p:ph type="ctrTitle"/>
          </p:nvPr>
        </p:nvSpPr>
        <p:spPr>
          <a:xfrm>
            <a:off x="3226086" y="277402"/>
            <a:ext cx="4388007" cy="1162134"/>
          </a:xfrm>
        </p:spPr>
        <p:txBody>
          <a:bodyPr>
            <a:normAutofit fontScale="90000"/>
          </a:bodyPr>
          <a:lstStyle/>
          <a:p>
            <a:r>
              <a:rPr lang="pt-BR" dirty="0"/>
              <a:t>MÓDULO 3</a:t>
            </a:r>
          </a:p>
        </p:txBody>
      </p:sp>
      <p:sp>
        <p:nvSpPr>
          <p:cNvPr id="3" name="Subtítulo 2">
            <a:extLst>
              <a:ext uri="{FF2B5EF4-FFF2-40B4-BE49-F238E27FC236}">
                <a16:creationId xmlns:a16="http://schemas.microsoft.com/office/drawing/2014/main" id="{C7DB8264-6134-4ABE-81AE-63A44FE02DF8}"/>
              </a:ext>
            </a:extLst>
          </p:cNvPr>
          <p:cNvSpPr>
            <a:spLocks noGrp="1"/>
          </p:cNvSpPr>
          <p:nvPr>
            <p:ph type="subTitle" idx="1"/>
          </p:nvPr>
        </p:nvSpPr>
        <p:spPr>
          <a:xfrm>
            <a:off x="945223" y="3044487"/>
            <a:ext cx="4890498" cy="1655762"/>
          </a:xfrm>
        </p:spPr>
        <p:txBody>
          <a:bodyPr/>
          <a:lstStyle/>
          <a:p>
            <a:r>
              <a:rPr lang="en-US" sz="2400" b="1" dirty="0">
                <a:solidFill>
                  <a:srgbClr val="A72A1E"/>
                </a:solidFill>
                <a:latin typeface="Roboto"/>
                <a:ea typeface="Roboto"/>
                <a:cs typeface="Roboto"/>
                <a:sym typeface="Roboto"/>
              </a:rPr>
              <a:t>EXEMPLOS DE  RED </a:t>
            </a:r>
            <a:r>
              <a:rPr lang="en-US" sz="2400" dirty="0">
                <a:solidFill>
                  <a:srgbClr val="A72A1E"/>
                </a:solidFill>
                <a:latin typeface="Roboto"/>
                <a:ea typeface="Roboto"/>
                <a:cs typeface="Roboto"/>
                <a:sym typeface="Roboto"/>
              </a:rPr>
              <a:t>(</a:t>
            </a:r>
            <a:r>
              <a:rPr lang="en-US" sz="2400" dirty="0" err="1">
                <a:solidFill>
                  <a:srgbClr val="A72A1E"/>
                </a:solidFill>
                <a:latin typeface="Roboto"/>
                <a:ea typeface="Roboto"/>
                <a:cs typeface="Roboto"/>
                <a:sym typeface="Roboto"/>
              </a:rPr>
              <a:t>sugestões</a:t>
            </a:r>
            <a:r>
              <a:rPr lang="en-US" sz="2400" dirty="0">
                <a:solidFill>
                  <a:srgbClr val="A72A1E"/>
                </a:solidFill>
                <a:latin typeface="Roboto"/>
                <a:ea typeface="Roboto"/>
                <a:cs typeface="Roboto"/>
                <a:sym typeface="Roboto"/>
              </a:rPr>
              <a:t> de </a:t>
            </a:r>
            <a:r>
              <a:rPr lang="en-US" sz="2400" dirty="0" err="1">
                <a:solidFill>
                  <a:srgbClr val="A72A1E"/>
                </a:solidFill>
                <a:latin typeface="Roboto"/>
                <a:ea typeface="Roboto"/>
                <a:cs typeface="Roboto"/>
                <a:sym typeface="Roboto"/>
              </a:rPr>
              <a:t>atividades</a:t>
            </a:r>
            <a:r>
              <a:rPr lang="en-US" sz="2400" dirty="0">
                <a:solidFill>
                  <a:srgbClr val="A72A1E"/>
                </a:solidFill>
                <a:latin typeface="Roboto"/>
                <a:ea typeface="Roboto"/>
                <a:cs typeface="Roboto"/>
                <a:sym typeface="Roboto"/>
              </a:rPr>
              <a:t> </a:t>
            </a:r>
            <a:r>
              <a:rPr lang="en-US" sz="2400" dirty="0" err="1">
                <a:solidFill>
                  <a:srgbClr val="A72A1E"/>
                </a:solidFill>
                <a:latin typeface="Roboto"/>
                <a:ea typeface="Roboto"/>
                <a:cs typeface="Roboto"/>
                <a:sym typeface="Roboto"/>
              </a:rPr>
              <a:t>utilizando</a:t>
            </a:r>
            <a:r>
              <a:rPr lang="en-US" sz="2400" dirty="0">
                <a:solidFill>
                  <a:srgbClr val="A72A1E"/>
                </a:solidFill>
                <a:latin typeface="Roboto"/>
                <a:ea typeface="Roboto"/>
                <a:cs typeface="Roboto"/>
                <a:sym typeface="Roboto"/>
              </a:rPr>
              <a:t> RED) </a:t>
            </a:r>
          </a:p>
          <a:p>
            <a:endParaRPr lang="pt-BR" dirty="0"/>
          </a:p>
        </p:txBody>
      </p:sp>
      <p:pic>
        <p:nvPicPr>
          <p:cNvPr id="1026" name="Picture 2" descr="Recursos educacionais digitais: saiba o que é e como escolher - Portabilis  | Blog">
            <a:extLst>
              <a:ext uri="{FF2B5EF4-FFF2-40B4-BE49-F238E27FC236}">
                <a16:creationId xmlns:a16="http://schemas.microsoft.com/office/drawing/2014/main" id="{32D03D52-A671-46F6-B1DE-D411560918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0393" y="2055985"/>
            <a:ext cx="4388007" cy="2930964"/>
          </a:xfrm>
          <a:prstGeom prst="rect">
            <a:avLst/>
          </a:prstGeom>
          <a:noFill/>
          <a:extLst>
            <a:ext uri="{909E8E84-426E-40DD-AFC4-6F175D3DCCD1}">
              <a14:hiddenFill xmlns:a14="http://schemas.microsoft.com/office/drawing/2010/main">
                <a:solidFill>
                  <a:srgbClr val="FFFFFF"/>
                </a:solidFill>
              </a14:hiddenFill>
            </a:ext>
          </a:extLst>
        </p:spPr>
      </p:pic>
      <p:sp>
        <p:nvSpPr>
          <p:cNvPr id="4" name="CaixaDeTexto 3">
            <a:extLst>
              <a:ext uri="{FF2B5EF4-FFF2-40B4-BE49-F238E27FC236}">
                <a16:creationId xmlns:a16="http://schemas.microsoft.com/office/drawing/2014/main" id="{DB552CC6-8BC3-4A9B-921E-712312882B1C}"/>
              </a:ext>
            </a:extLst>
          </p:cNvPr>
          <p:cNvSpPr txBox="1"/>
          <p:nvPr/>
        </p:nvSpPr>
        <p:spPr>
          <a:xfrm>
            <a:off x="6606283" y="5126804"/>
            <a:ext cx="4089115" cy="1200329"/>
          </a:xfrm>
          <a:prstGeom prst="rect">
            <a:avLst/>
          </a:prstGeom>
          <a:noFill/>
        </p:spPr>
        <p:txBody>
          <a:bodyPr wrap="square" rtlCol="0">
            <a:spAutoFit/>
          </a:bodyPr>
          <a:lstStyle/>
          <a:p>
            <a:r>
              <a:rPr lang="pt-BR" dirty="0" err="1"/>
              <a:t>FONTE:https</a:t>
            </a:r>
            <a:r>
              <a:rPr lang="pt-BR" dirty="0"/>
              <a:t>://blog.portabilis.com.br/</a:t>
            </a:r>
            <a:r>
              <a:rPr lang="pt-BR" dirty="0" err="1"/>
              <a:t>wp-content</a:t>
            </a:r>
            <a:r>
              <a:rPr lang="pt-BR" dirty="0"/>
              <a:t>/uploads/2017/11/recursos-educacionais-digitais-saiba-o-que-e-e-como-escolher.jpeg</a:t>
            </a:r>
          </a:p>
        </p:txBody>
      </p:sp>
    </p:spTree>
    <p:extLst>
      <p:ext uri="{BB962C8B-B14F-4D97-AF65-F5344CB8AC3E}">
        <p14:creationId xmlns:p14="http://schemas.microsoft.com/office/powerpoint/2010/main" val="4237998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51"/>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pPr algn="ctr">
              <a:lnSpc>
                <a:spcPct val="177272"/>
              </a:lnSpc>
              <a:spcBef>
                <a:spcPts val="1600"/>
              </a:spcBef>
            </a:pPr>
            <a:r>
              <a:rPr lang="pt-BR" sz="2933" b="1">
                <a:solidFill>
                  <a:srgbClr val="363636"/>
                </a:solidFill>
                <a:latin typeface="Times New Roman"/>
                <a:ea typeface="Times New Roman"/>
                <a:cs typeface="Times New Roman"/>
                <a:sym typeface="Times New Roman"/>
              </a:rPr>
              <a:t>ONDE ENCONTRAR RECURSOS EDUCACIONAIS DIGITAIS?</a:t>
            </a:r>
            <a:endParaRPr sz="2933" b="1">
              <a:solidFill>
                <a:srgbClr val="363636"/>
              </a:solidFill>
              <a:latin typeface="Times New Roman"/>
              <a:ea typeface="Times New Roman"/>
              <a:cs typeface="Times New Roman"/>
              <a:sym typeface="Times New Roman"/>
            </a:endParaRPr>
          </a:p>
          <a:p>
            <a:pPr algn="ctr">
              <a:spcBef>
                <a:spcPts val="1600"/>
              </a:spcBef>
            </a:pPr>
            <a:endParaRPr sz="2933"/>
          </a:p>
        </p:txBody>
      </p:sp>
      <p:sp>
        <p:nvSpPr>
          <p:cNvPr id="350" name="Google Shape;350;p51"/>
          <p:cNvSpPr txBox="1">
            <a:spLocks noGrp="1"/>
          </p:cNvSpPr>
          <p:nvPr>
            <p:ph type="body" idx="1"/>
          </p:nvPr>
        </p:nvSpPr>
        <p:spPr>
          <a:xfrm>
            <a:off x="415600" y="1536633"/>
            <a:ext cx="5333200" cy="612000"/>
          </a:xfrm>
          <a:prstGeom prst="rect">
            <a:avLst/>
          </a:prstGeom>
        </p:spPr>
        <p:txBody>
          <a:bodyPr spcFirstLastPara="1" vert="horz" wrap="square" lIns="121900" tIns="121900" rIns="121900" bIns="121900" rtlCol="0" anchor="t" anchorCtr="0">
            <a:noAutofit/>
          </a:bodyPr>
          <a:lstStyle/>
          <a:p>
            <a:pPr marL="0" indent="0">
              <a:lnSpc>
                <a:spcPct val="95000"/>
              </a:lnSpc>
              <a:buSzPts val="275"/>
              <a:buNone/>
            </a:pPr>
            <a:r>
              <a:rPr lang="pt-BR" sz="3067"/>
              <a:t>REliA</a:t>
            </a:r>
            <a:endParaRPr sz="3067"/>
          </a:p>
          <a:p>
            <a:pPr marL="0" indent="0">
              <a:lnSpc>
                <a:spcPct val="95000"/>
              </a:lnSpc>
              <a:spcBef>
                <a:spcPts val="1600"/>
              </a:spcBef>
              <a:buSzPts val="275"/>
              <a:buNone/>
            </a:pPr>
            <a:endParaRPr sz="3067"/>
          </a:p>
          <a:p>
            <a:pPr marL="0" indent="0">
              <a:lnSpc>
                <a:spcPct val="95000"/>
              </a:lnSpc>
              <a:spcBef>
                <a:spcPts val="1600"/>
              </a:spcBef>
              <a:spcAft>
                <a:spcPts val="1600"/>
              </a:spcAft>
              <a:buSzPts val="275"/>
              <a:buNone/>
            </a:pPr>
            <a:endParaRPr sz="133"/>
          </a:p>
        </p:txBody>
      </p:sp>
      <p:sp>
        <p:nvSpPr>
          <p:cNvPr id="351" name="Google Shape;351;p51"/>
          <p:cNvSpPr txBox="1">
            <a:spLocks noGrp="1"/>
          </p:cNvSpPr>
          <p:nvPr>
            <p:ph type="body" idx="2"/>
          </p:nvPr>
        </p:nvSpPr>
        <p:spPr>
          <a:xfrm>
            <a:off x="6568533" y="766700"/>
            <a:ext cx="5333200" cy="683600"/>
          </a:xfrm>
          <a:prstGeom prst="rect">
            <a:avLst/>
          </a:prstGeom>
        </p:spPr>
        <p:txBody>
          <a:bodyPr spcFirstLastPara="1" vert="horz" wrap="square" lIns="121900" tIns="121900" rIns="121900" bIns="121900" rtlCol="0" anchor="t" anchorCtr="0">
            <a:noAutofit/>
          </a:bodyPr>
          <a:lstStyle/>
          <a:p>
            <a:pPr marL="0" indent="0">
              <a:spcBef>
                <a:spcPts val="1600"/>
              </a:spcBef>
              <a:buClr>
                <a:schemeClr val="dk1"/>
              </a:buClr>
              <a:buSzPts val="1100"/>
              <a:buNone/>
            </a:pPr>
            <a:r>
              <a:rPr lang="pt-BR" sz="1467">
                <a:solidFill>
                  <a:schemeClr val="dk1"/>
                </a:solidFill>
              </a:rPr>
              <a:t> </a:t>
            </a:r>
            <a:endParaRPr sz="1467">
              <a:solidFill>
                <a:schemeClr val="dk1"/>
              </a:solidFill>
            </a:endParaRPr>
          </a:p>
          <a:p>
            <a:pPr marL="0" indent="0">
              <a:spcBef>
                <a:spcPts val="1600"/>
              </a:spcBef>
              <a:buClr>
                <a:schemeClr val="dk1"/>
              </a:buClr>
              <a:buSzPts val="1100"/>
              <a:buNone/>
            </a:pPr>
            <a:r>
              <a:rPr lang="pt-BR" sz="3067"/>
              <a:t>CNEC NOAS</a:t>
            </a:r>
            <a:endParaRPr sz="3067"/>
          </a:p>
          <a:p>
            <a:pPr marL="0" indent="0">
              <a:lnSpc>
                <a:spcPct val="95000"/>
              </a:lnSpc>
              <a:spcBef>
                <a:spcPts val="1600"/>
              </a:spcBef>
              <a:buSzPts val="275"/>
              <a:buNone/>
            </a:pPr>
            <a:endParaRPr sz="1533"/>
          </a:p>
          <a:p>
            <a:pPr marL="0" indent="0" algn="ctr">
              <a:spcBef>
                <a:spcPts val="1600"/>
              </a:spcBef>
              <a:buClr>
                <a:schemeClr val="dk1"/>
              </a:buClr>
              <a:buSzPts val="1100"/>
              <a:buNone/>
            </a:pPr>
            <a:r>
              <a:rPr lang="pt-BR" sz="1200" b="1">
                <a:solidFill>
                  <a:srgbClr val="C0315F"/>
                </a:solidFill>
                <a:highlight>
                  <a:srgbClr val="FFFFFF"/>
                </a:highlight>
                <a:latin typeface="Times New Roman"/>
                <a:ea typeface="Times New Roman"/>
                <a:cs typeface="Times New Roman"/>
                <a:sym typeface="Times New Roman"/>
              </a:rPr>
              <a:t>CNEC NOAS</a:t>
            </a:r>
            <a:endParaRPr sz="1200" b="1">
              <a:solidFill>
                <a:srgbClr val="C0315F"/>
              </a:solidFill>
              <a:highlight>
                <a:srgbClr val="FFFFFF"/>
              </a:highlight>
              <a:latin typeface="Times New Roman"/>
              <a:ea typeface="Times New Roman"/>
              <a:cs typeface="Times New Roman"/>
              <a:sym typeface="Times New Roman"/>
            </a:endParaRPr>
          </a:p>
          <a:p>
            <a:pPr marL="0" indent="0">
              <a:lnSpc>
                <a:spcPct val="95000"/>
              </a:lnSpc>
              <a:spcBef>
                <a:spcPts val="267"/>
              </a:spcBef>
              <a:buSzPts val="275"/>
              <a:buNone/>
            </a:pPr>
            <a:endParaRPr sz="1533"/>
          </a:p>
          <a:p>
            <a:pPr marL="0" indent="0">
              <a:lnSpc>
                <a:spcPct val="95000"/>
              </a:lnSpc>
              <a:spcBef>
                <a:spcPts val="1600"/>
              </a:spcBef>
              <a:spcAft>
                <a:spcPts val="1600"/>
              </a:spcAft>
              <a:buSzPts val="275"/>
              <a:buNone/>
            </a:pPr>
            <a:endParaRPr sz="1533"/>
          </a:p>
        </p:txBody>
      </p:sp>
      <p:sp>
        <p:nvSpPr>
          <p:cNvPr id="352" name="Google Shape;352;p51"/>
          <p:cNvSpPr txBox="1"/>
          <p:nvPr/>
        </p:nvSpPr>
        <p:spPr>
          <a:xfrm>
            <a:off x="203200" y="4977867"/>
            <a:ext cx="4000000" cy="1010493"/>
          </a:xfrm>
          <a:prstGeom prst="rect">
            <a:avLst/>
          </a:prstGeom>
          <a:noFill/>
          <a:ln>
            <a:noFill/>
          </a:ln>
        </p:spPr>
        <p:txBody>
          <a:bodyPr spcFirstLastPara="1" wrap="square" lIns="121900" tIns="121900" rIns="121900" bIns="121900" anchor="t" anchorCtr="0">
            <a:spAutoFit/>
          </a:bodyPr>
          <a:lstStyle/>
          <a:p>
            <a:pPr algn="ctr">
              <a:lnSpc>
                <a:spcPct val="115000"/>
              </a:lnSpc>
              <a:spcBef>
                <a:spcPts val="1600"/>
              </a:spcBef>
              <a:spcAft>
                <a:spcPts val="1600"/>
              </a:spcAft>
            </a:pPr>
            <a:r>
              <a:rPr lang="pt-BR" sz="2000">
                <a:solidFill>
                  <a:srgbClr val="4A4A4A"/>
                </a:solidFill>
                <a:latin typeface="Times New Roman"/>
                <a:ea typeface="Times New Roman"/>
                <a:cs typeface="Times New Roman"/>
                <a:sym typeface="Times New Roman"/>
              </a:rPr>
              <a:t>Fonte: </a:t>
            </a:r>
            <a:r>
              <a:rPr lang="pt-BR" sz="2000" u="sng">
                <a:solidFill>
                  <a:srgbClr val="BF315E"/>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https://relia.org.br/</a:t>
            </a:r>
            <a:endParaRPr sz="2000" u="sng">
              <a:solidFill>
                <a:srgbClr val="BF315E"/>
              </a:solidFill>
            </a:endParaRPr>
          </a:p>
        </p:txBody>
      </p:sp>
      <p:sp>
        <p:nvSpPr>
          <p:cNvPr id="353" name="Google Shape;353;p51"/>
          <p:cNvSpPr txBox="1"/>
          <p:nvPr/>
        </p:nvSpPr>
        <p:spPr>
          <a:xfrm>
            <a:off x="6568533" y="4745467"/>
            <a:ext cx="4000000" cy="1569620"/>
          </a:xfrm>
          <a:prstGeom prst="rect">
            <a:avLst/>
          </a:prstGeom>
          <a:noFill/>
          <a:ln>
            <a:noFill/>
          </a:ln>
        </p:spPr>
        <p:txBody>
          <a:bodyPr spcFirstLastPara="1" wrap="square" lIns="121900" tIns="121900" rIns="121900" bIns="121900" anchor="t" anchorCtr="0">
            <a:spAutoFit/>
          </a:bodyPr>
          <a:lstStyle/>
          <a:p>
            <a:pPr algn="ctr">
              <a:lnSpc>
                <a:spcPct val="115000"/>
              </a:lnSpc>
              <a:spcBef>
                <a:spcPts val="1600"/>
              </a:spcBef>
            </a:pPr>
            <a:r>
              <a:rPr lang="pt-BR" sz="2000">
                <a:solidFill>
                  <a:srgbClr val="4A4A4A"/>
                </a:solidFill>
                <a:highlight>
                  <a:srgbClr val="FFFFFF"/>
                </a:highlight>
                <a:latin typeface="Times New Roman"/>
                <a:ea typeface="Times New Roman"/>
                <a:cs typeface="Times New Roman"/>
                <a:sym typeface="Times New Roman"/>
              </a:rPr>
              <a:t>Fonte: </a:t>
            </a:r>
            <a:r>
              <a:rPr lang="pt-BR" sz="2000" u="sng">
                <a:solidFill>
                  <a:srgbClr val="BF315E"/>
                </a:solidFill>
                <a:highlight>
                  <a:srgbClr val="FFFFFF"/>
                </a:highlight>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https://www.noas.com.br/</a:t>
            </a:r>
            <a:endParaRPr sz="2000" u="sng">
              <a:solidFill>
                <a:srgbClr val="BF315E"/>
              </a:solidFill>
              <a:highlight>
                <a:srgbClr val="FFFFFF"/>
              </a:highlight>
              <a:latin typeface="Times New Roman"/>
              <a:ea typeface="Times New Roman"/>
              <a:cs typeface="Times New Roman"/>
              <a:sym typeface="Times New Roman"/>
            </a:endParaRPr>
          </a:p>
          <a:p>
            <a:pPr algn="ctr">
              <a:lnSpc>
                <a:spcPct val="115000"/>
              </a:lnSpc>
              <a:spcBef>
                <a:spcPts val="1600"/>
              </a:spcBef>
              <a:spcAft>
                <a:spcPts val="1600"/>
              </a:spcAft>
            </a:pPr>
            <a:endParaRPr sz="2000">
              <a:solidFill>
                <a:srgbClr val="4A4A4A"/>
              </a:solidFill>
              <a:highlight>
                <a:srgbClr val="FFFFFF"/>
              </a:highlight>
              <a:latin typeface="Times New Roman"/>
              <a:ea typeface="Times New Roman"/>
              <a:cs typeface="Times New Roman"/>
              <a:sym typeface="Times New Roman"/>
            </a:endParaRPr>
          </a:p>
        </p:txBody>
      </p:sp>
      <p:pic>
        <p:nvPicPr>
          <p:cNvPr id="354" name="Google Shape;354;p51"/>
          <p:cNvPicPr preferRelativeResize="0"/>
          <p:nvPr/>
        </p:nvPicPr>
        <p:blipFill>
          <a:blip r:embed="rId5">
            <a:alphaModFix/>
          </a:blip>
          <a:stretch>
            <a:fillRect/>
          </a:stretch>
        </p:blipFill>
        <p:spPr>
          <a:xfrm>
            <a:off x="203201" y="2351834"/>
            <a:ext cx="4589508" cy="2422833"/>
          </a:xfrm>
          <a:prstGeom prst="rect">
            <a:avLst/>
          </a:prstGeom>
          <a:noFill/>
          <a:ln>
            <a:noFill/>
          </a:ln>
        </p:spPr>
      </p:pic>
      <p:pic>
        <p:nvPicPr>
          <p:cNvPr id="355" name="Google Shape;355;p51"/>
          <p:cNvPicPr preferRelativeResize="0"/>
          <p:nvPr/>
        </p:nvPicPr>
        <p:blipFill>
          <a:blip r:embed="rId6">
            <a:alphaModFix/>
          </a:blip>
          <a:stretch>
            <a:fillRect/>
          </a:stretch>
        </p:blipFill>
        <p:spPr>
          <a:xfrm>
            <a:off x="5899033" y="2274201"/>
            <a:ext cx="5461000" cy="2578100"/>
          </a:xfrm>
          <a:prstGeom prst="rect">
            <a:avLst/>
          </a:prstGeom>
          <a:noFill/>
          <a:ln>
            <a:noFill/>
          </a:ln>
        </p:spPr>
      </p:pic>
      <p:sp>
        <p:nvSpPr>
          <p:cNvPr id="356" name="Google Shape;356;p51"/>
          <p:cNvSpPr txBox="1"/>
          <p:nvPr/>
        </p:nvSpPr>
        <p:spPr>
          <a:xfrm>
            <a:off x="125333" y="5872801"/>
            <a:ext cx="11826400" cy="861542"/>
          </a:xfrm>
          <a:prstGeom prst="rect">
            <a:avLst/>
          </a:prstGeom>
          <a:noFill/>
          <a:ln>
            <a:noFill/>
          </a:ln>
        </p:spPr>
        <p:txBody>
          <a:bodyPr spcFirstLastPara="1" wrap="square" lIns="121900" tIns="121900" rIns="121900" bIns="121900" anchor="t" anchorCtr="0">
            <a:spAutoFit/>
          </a:bodyPr>
          <a:lstStyle/>
          <a:p>
            <a:r>
              <a:rPr lang="pt-BR" sz="1333"/>
              <a:t>FONTE: Secretaria de Educação Básica do Ministério da Educação. Uso de Recursos Educacionais Digitais. https://avamec.mec.gov.br/#/instituicao/seb/curso/10761/unidade/5481/acessar?continue=true</a:t>
            </a:r>
            <a:endParaRPr sz="1333"/>
          </a:p>
          <a:p>
            <a:r>
              <a:rPr lang="pt-BR" sz="1333"/>
              <a:t>AVAMEC, </a:t>
            </a:r>
            <a:endParaRPr sz="1333"/>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52"/>
          <p:cNvSpPr txBox="1">
            <a:spLocks noGrp="1"/>
          </p:cNvSpPr>
          <p:nvPr>
            <p:ph type="title"/>
          </p:nvPr>
        </p:nvSpPr>
        <p:spPr>
          <a:prstGeom prst="rect">
            <a:avLst/>
          </a:prstGeom>
        </p:spPr>
        <p:txBody>
          <a:bodyPr spcFirstLastPara="1" vert="horz" wrap="square" lIns="121900" tIns="121900" rIns="121900" bIns="121900" rtlCol="0" anchor="t" anchorCtr="0">
            <a:normAutofit/>
          </a:bodyPr>
          <a:lstStyle/>
          <a:p>
            <a:r>
              <a:rPr lang="pt-BR"/>
              <a:t>MEC RED</a:t>
            </a:r>
            <a:endParaRPr/>
          </a:p>
        </p:txBody>
      </p:sp>
      <p:pic>
        <p:nvPicPr>
          <p:cNvPr id="362" name="Google Shape;362;p52"/>
          <p:cNvPicPr preferRelativeResize="0"/>
          <p:nvPr/>
        </p:nvPicPr>
        <p:blipFill>
          <a:blip r:embed="rId3">
            <a:alphaModFix/>
          </a:blip>
          <a:stretch>
            <a:fillRect/>
          </a:stretch>
        </p:blipFill>
        <p:spPr>
          <a:xfrm>
            <a:off x="1056467" y="1246000"/>
            <a:ext cx="9405500" cy="4366000"/>
          </a:xfrm>
          <a:prstGeom prst="rect">
            <a:avLst/>
          </a:prstGeom>
          <a:noFill/>
          <a:ln>
            <a:noFill/>
          </a:ln>
        </p:spPr>
      </p:pic>
      <p:sp>
        <p:nvSpPr>
          <p:cNvPr id="363" name="Google Shape;363;p52"/>
          <p:cNvSpPr txBox="1"/>
          <p:nvPr/>
        </p:nvSpPr>
        <p:spPr>
          <a:xfrm>
            <a:off x="1743100" y="5009667"/>
            <a:ext cx="7281600" cy="1526000"/>
          </a:xfrm>
          <a:prstGeom prst="rect">
            <a:avLst/>
          </a:prstGeom>
          <a:noFill/>
          <a:ln>
            <a:noFill/>
          </a:ln>
        </p:spPr>
        <p:txBody>
          <a:bodyPr spcFirstLastPara="1" wrap="square" lIns="121900" tIns="121900" rIns="121900" bIns="121900" anchor="ctr" anchorCtr="0">
            <a:noAutofit/>
          </a:bodyPr>
          <a:lstStyle/>
          <a:p>
            <a:pPr algn="ctr">
              <a:lnSpc>
                <a:spcPct val="115000"/>
              </a:lnSpc>
              <a:spcBef>
                <a:spcPts val="1600"/>
              </a:spcBef>
              <a:spcAft>
                <a:spcPts val="1600"/>
              </a:spcAft>
            </a:pPr>
            <a:r>
              <a:rPr lang="pt-BR" sz="2400"/>
              <a:t> Fonte: </a:t>
            </a:r>
            <a:r>
              <a:rPr lang="pt-BR" sz="2400" u="sng">
                <a:solidFill>
                  <a:srgbClr val="BF315E"/>
                </a:solidFill>
                <a:hlinkClick r:id="rId4">
                  <a:extLst>
                    <a:ext uri="{A12FA001-AC4F-418D-AE19-62706E023703}">
                      <ahyp:hlinkClr xmlns:ahyp="http://schemas.microsoft.com/office/drawing/2018/hyperlinkcolor" val="tx"/>
                    </a:ext>
                  </a:extLst>
                </a:hlinkClick>
              </a:rPr>
              <a:t>https://plataformaintegrada.mec.gov.br/home</a:t>
            </a:r>
            <a:endParaRPr sz="2400" u="sng">
              <a:solidFill>
                <a:srgbClr val="BF315E"/>
              </a:solidFill>
            </a:endParaRPr>
          </a:p>
        </p:txBody>
      </p:sp>
      <p:sp>
        <p:nvSpPr>
          <p:cNvPr id="364" name="Google Shape;364;p52"/>
          <p:cNvSpPr txBox="1"/>
          <p:nvPr/>
        </p:nvSpPr>
        <p:spPr>
          <a:xfrm>
            <a:off x="107400" y="6070134"/>
            <a:ext cx="12444800" cy="861542"/>
          </a:xfrm>
          <a:prstGeom prst="rect">
            <a:avLst/>
          </a:prstGeom>
          <a:noFill/>
          <a:ln>
            <a:noFill/>
          </a:ln>
        </p:spPr>
        <p:txBody>
          <a:bodyPr spcFirstLastPara="1" wrap="square" lIns="121900" tIns="121900" rIns="121900" bIns="121900" anchor="t" anchorCtr="0">
            <a:spAutoFit/>
          </a:bodyPr>
          <a:lstStyle/>
          <a:p>
            <a:r>
              <a:rPr lang="pt-BR" sz="1333"/>
              <a:t>FONTE: Secretaria de Educação Básica do Ministério da Educação. Uso de Recursos Educacionais Digitais. https://avamec.mec.gov.br/#/instituicao/seb/curso/10761/unidade/5481/acessar?continue=true</a:t>
            </a:r>
            <a:endParaRPr sz="1333"/>
          </a:p>
          <a:p>
            <a:r>
              <a:rPr lang="pt-BR" sz="1333"/>
              <a:t>AVAMEC, </a:t>
            </a:r>
            <a:endParaRPr sz="1333"/>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53"/>
          <p:cNvSpPr txBox="1">
            <a:spLocks noGrp="1"/>
          </p:cNvSpPr>
          <p:nvPr>
            <p:ph type="title"/>
          </p:nvPr>
        </p:nvSpPr>
        <p:spPr>
          <a:prstGeom prst="rect">
            <a:avLst/>
          </a:prstGeom>
        </p:spPr>
        <p:txBody>
          <a:bodyPr spcFirstLastPara="1" vert="horz" wrap="square" lIns="121900" tIns="121900" rIns="121900" bIns="121900" rtlCol="0" anchor="t" anchorCtr="0">
            <a:normAutofit/>
          </a:bodyPr>
          <a:lstStyle/>
          <a:p>
            <a:r>
              <a:rPr lang="pt-BR"/>
              <a:t>PLATAFORMA CURRÍCULO +</a:t>
            </a:r>
            <a:endParaRPr/>
          </a:p>
        </p:txBody>
      </p:sp>
      <p:sp>
        <p:nvSpPr>
          <p:cNvPr id="370" name="Google Shape;370;p53"/>
          <p:cNvSpPr txBox="1">
            <a:spLocks noGrp="1"/>
          </p:cNvSpPr>
          <p:nvPr>
            <p:ph type="body" idx="1"/>
          </p:nvPr>
        </p:nvSpPr>
        <p:spPr>
          <a:xfrm>
            <a:off x="6443200" y="1536633"/>
            <a:ext cx="5333200" cy="594000"/>
          </a:xfrm>
          <a:prstGeom prst="rect">
            <a:avLst/>
          </a:prstGeom>
        </p:spPr>
        <p:txBody>
          <a:bodyPr spcFirstLastPara="1" vert="horz" wrap="square" lIns="121900" tIns="121900" rIns="121900" bIns="121900" rtlCol="0" anchor="t" anchorCtr="0">
            <a:normAutofit fontScale="70000" lnSpcReduction="20000"/>
          </a:bodyPr>
          <a:lstStyle/>
          <a:p>
            <a:pPr marL="0" indent="0">
              <a:spcAft>
                <a:spcPts val="1600"/>
              </a:spcAft>
              <a:buNone/>
            </a:pPr>
            <a:endParaRPr/>
          </a:p>
        </p:txBody>
      </p:sp>
      <p:pic>
        <p:nvPicPr>
          <p:cNvPr id="371" name="Google Shape;371;p53"/>
          <p:cNvPicPr preferRelativeResize="0"/>
          <p:nvPr/>
        </p:nvPicPr>
        <p:blipFill>
          <a:blip r:embed="rId3">
            <a:alphaModFix/>
          </a:blip>
          <a:stretch>
            <a:fillRect/>
          </a:stretch>
        </p:blipFill>
        <p:spPr>
          <a:xfrm>
            <a:off x="901533" y="1356967"/>
            <a:ext cx="10124691" cy="4320967"/>
          </a:xfrm>
          <a:prstGeom prst="rect">
            <a:avLst/>
          </a:prstGeom>
          <a:noFill/>
          <a:ln>
            <a:noFill/>
          </a:ln>
        </p:spPr>
      </p:pic>
      <p:sp>
        <p:nvSpPr>
          <p:cNvPr id="372" name="Google Shape;372;p53"/>
          <p:cNvSpPr txBox="1"/>
          <p:nvPr/>
        </p:nvSpPr>
        <p:spPr>
          <a:xfrm>
            <a:off x="1217600" y="5677933"/>
            <a:ext cx="8380000" cy="615513"/>
          </a:xfrm>
          <a:prstGeom prst="rect">
            <a:avLst/>
          </a:prstGeom>
          <a:noFill/>
          <a:ln>
            <a:noFill/>
          </a:ln>
        </p:spPr>
        <p:txBody>
          <a:bodyPr spcFirstLastPara="1" wrap="square" lIns="121900" tIns="121900" rIns="121900" bIns="121900" anchor="t" anchorCtr="0">
            <a:spAutoFit/>
          </a:bodyPr>
          <a:lstStyle/>
          <a:p>
            <a:r>
              <a:rPr lang="pt-BR" sz="2400"/>
              <a:t>Fonte: https://curriculomais.educacao.sp.gov.br/</a:t>
            </a:r>
            <a:endParaRPr sz="24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82" name="Google Shape;382;p54"/>
          <p:cNvSpPr txBox="1">
            <a:spLocks noGrp="1"/>
          </p:cNvSpPr>
          <p:nvPr>
            <p:ph type="title"/>
          </p:nvPr>
        </p:nvSpPr>
        <p:spPr>
          <a:xfrm>
            <a:off x="6688933" y="454000"/>
            <a:ext cx="5216400" cy="763600"/>
          </a:xfrm>
          <a:prstGeom prst="rect">
            <a:avLst/>
          </a:prstGeom>
        </p:spPr>
        <p:txBody>
          <a:bodyPr spcFirstLastPara="1" vert="horz" wrap="square" lIns="121900" tIns="121900" rIns="121900" bIns="121900" rtlCol="0" anchor="t" anchorCtr="0">
            <a:normAutofit fontScale="90000"/>
          </a:bodyPr>
          <a:lstStyle/>
          <a:p>
            <a:r>
              <a:rPr lang="pt-BR"/>
              <a:t>ESCOLAS NA REDE/RN</a:t>
            </a:r>
            <a:endParaRPr/>
          </a:p>
        </p:txBody>
      </p:sp>
      <p:sp>
        <p:nvSpPr>
          <p:cNvPr id="377" name="Google Shape;377;p54"/>
          <p:cNvSpPr txBox="1">
            <a:spLocks noGrp="1"/>
          </p:cNvSpPr>
          <p:nvPr>
            <p:ph type="title" idx="4294967295"/>
          </p:nvPr>
        </p:nvSpPr>
        <p:spPr>
          <a:xfrm>
            <a:off x="0" y="377825"/>
            <a:ext cx="4710113" cy="763588"/>
          </a:xfrm>
          <a:prstGeom prst="rect">
            <a:avLst/>
          </a:prstGeom>
        </p:spPr>
        <p:txBody>
          <a:bodyPr spcFirstLastPara="1" vert="horz" wrap="square" lIns="121900" tIns="121900" rIns="121900" bIns="121900" rtlCol="0" anchor="t" anchorCtr="0">
            <a:normAutofit fontScale="90000"/>
          </a:bodyPr>
          <a:lstStyle/>
          <a:p>
            <a:r>
              <a:rPr lang="pt-BR"/>
              <a:t>ESCOLA DIGITAL</a:t>
            </a:r>
            <a:endParaRPr/>
          </a:p>
        </p:txBody>
      </p:sp>
      <p:pic>
        <p:nvPicPr>
          <p:cNvPr id="378" name="Google Shape;378;p54"/>
          <p:cNvPicPr preferRelativeResize="0"/>
          <p:nvPr/>
        </p:nvPicPr>
        <p:blipFill>
          <a:blip r:embed="rId3">
            <a:alphaModFix/>
          </a:blip>
          <a:stretch>
            <a:fillRect/>
          </a:stretch>
        </p:blipFill>
        <p:spPr>
          <a:xfrm>
            <a:off x="347201" y="1298500"/>
            <a:ext cx="5748801" cy="4995733"/>
          </a:xfrm>
          <a:prstGeom prst="rect">
            <a:avLst/>
          </a:prstGeom>
          <a:noFill/>
          <a:ln>
            <a:noFill/>
          </a:ln>
        </p:spPr>
      </p:pic>
      <p:sp>
        <p:nvSpPr>
          <p:cNvPr id="379" name="Google Shape;379;p54"/>
          <p:cNvSpPr txBox="1"/>
          <p:nvPr/>
        </p:nvSpPr>
        <p:spPr>
          <a:xfrm>
            <a:off x="1082200" y="6177501"/>
            <a:ext cx="4000000" cy="984845"/>
          </a:xfrm>
          <a:prstGeom prst="rect">
            <a:avLst/>
          </a:prstGeom>
          <a:noFill/>
          <a:ln>
            <a:noFill/>
          </a:ln>
        </p:spPr>
        <p:txBody>
          <a:bodyPr spcFirstLastPara="1" wrap="square" lIns="121900" tIns="121900" rIns="121900" bIns="121900" anchor="t" anchorCtr="0">
            <a:spAutoFit/>
          </a:bodyPr>
          <a:lstStyle/>
          <a:p>
            <a:r>
              <a:rPr lang="pt-BR" sz="2400"/>
              <a:t>Fonte: https://escoladigital.org.br/</a:t>
            </a:r>
            <a:endParaRPr sz="2400"/>
          </a:p>
        </p:txBody>
      </p:sp>
      <p:pic>
        <p:nvPicPr>
          <p:cNvPr id="380" name="Google Shape;380;p54"/>
          <p:cNvPicPr preferRelativeResize="0"/>
          <p:nvPr/>
        </p:nvPicPr>
        <p:blipFill>
          <a:blip r:embed="rId4">
            <a:alphaModFix/>
          </a:blip>
          <a:stretch>
            <a:fillRect/>
          </a:stretch>
        </p:blipFill>
        <p:spPr>
          <a:xfrm>
            <a:off x="6302400" y="1217600"/>
            <a:ext cx="5748803" cy="4709267"/>
          </a:xfrm>
          <a:prstGeom prst="rect">
            <a:avLst/>
          </a:prstGeom>
          <a:noFill/>
          <a:ln>
            <a:noFill/>
          </a:ln>
        </p:spPr>
      </p:pic>
      <p:sp>
        <p:nvSpPr>
          <p:cNvPr id="381" name="Google Shape;381;p54"/>
          <p:cNvSpPr txBox="1"/>
          <p:nvPr/>
        </p:nvSpPr>
        <p:spPr>
          <a:xfrm>
            <a:off x="6392433" y="6069734"/>
            <a:ext cx="5646000" cy="984845"/>
          </a:xfrm>
          <a:prstGeom prst="rect">
            <a:avLst/>
          </a:prstGeom>
          <a:noFill/>
          <a:ln>
            <a:noFill/>
          </a:ln>
        </p:spPr>
        <p:txBody>
          <a:bodyPr spcFirstLastPara="1" wrap="square" lIns="121900" tIns="121900" rIns="121900" bIns="121900" anchor="t" anchorCtr="0">
            <a:spAutoFit/>
          </a:bodyPr>
          <a:lstStyle/>
          <a:p>
            <a:r>
              <a:rPr lang="pt-BR" sz="2400"/>
              <a:t>Fonte: https://www.escolasnarede.seec.rn.gov.br/</a:t>
            </a:r>
            <a:endParaRPr sz="24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55"/>
          <p:cNvSpPr txBox="1">
            <a:spLocks noGrp="1"/>
          </p:cNvSpPr>
          <p:nvPr>
            <p:ph type="title"/>
          </p:nvPr>
        </p:nvSpPr>
        <p:spPr>
          <a:prstGeom prst="rect">
            <a:avLst/>
          </a:prstGeom>
        </p:spPr>
        <p:txBody>
          <a:bodyPr spcFirstLastPara="1" vert="horz" wrap="square" lIns="121900" tIns="121900" rIns="121900" bIns="121900" rtlCol="0" anchor="t" anchorCtr="0">
            <a:normAutofit fontScale="90000"/>
          </a:bodyPr>
          <a:lstStyle/>
          <a:p>
            <a:pPr algn="ctr"/>
            <a:r>
              <a:rPr lang="pt-BR"/>
              <a:t>Plataforma Integrada de Recursos Educacionais Digitais do Ministério da Educação.</a:t>
            </a:r>
            <a:endParaRPr sz="1467">
              <a:solidFill>
                <a:srgbClr val="4A4A4A"/>
              </a:solidFill>
              <a:latin typeface="Times New Roman"/>
              <a:ea typeface="Times New Roman"/>
              <a:cs typeface="Times New Roman"/>
              <a:sym typeface="Times New Roman"/>
            </a:endParaRPr>
          </a:p>
          <a:p>
            <a:endParaRPr/>
          </a:p>
        </p:txBody>
      </p:sp>
      <p:sp>
        <p:nvSpPr>
          <p:cNvPr id="388" name="Google Shape;388;p55"/>
          <p:cNvSpPr txBox="1">
            <a:spLocks noGrp="1"/>
          </p:cNvSpPr>
          <p:nvPr>
            <p:ph type="body" idx="1"/>
          </p:nvPr>
        </p:nvSpPr>
        <p:spPr>
          <a:xfrm>
            <a:off x="4368267" y="3429000"/>
            <a:ext cx="7246800" cy="2431600"/>
          </a:xfrm>
          <a:prstGeom prst="rect">
            <a:avLst/>
          </a:prstGeom>
          <a:solidFill>
            <a:srgbClr val="A4C2F4"/>
          </a:solidFill>
        </p:spPr>
        <p:txBody>
          <a:bodyPr spcFirstLastPara="1" vert="horz" wrap="square" lIns="121900" tIns="121900" rIns="121900" bIns="121900" rtlCol="0" anchor="ctr" anchorCtr="0">
            <a:normAutofit/>
          </a:bodyPr>
          <a:lstStyle/>
          <a:p>
            <a:pPr marL="0" indent="0" algn="ctr">
              <a:buClr>
                <a:schemeClr val="dk1"/>
              </a:buClr>
              <a:buSzPts val="1100"/>
              <a:buNone/>
            </a:pPr>
            <a:r>
              <a:rPr lang="pt-BR" sz="2400">
                <a:latin typeface="Comic Sans MS"/>
                <a:ea typeface="Comic Sans MS"/>
                <a:cs typeface="Comic Sans MS"/>
                <a:sym typeface="Comic Sans MS"/>
              </a:rPr>
              <a:t>4 RED de Língua Portuguesa e 4 de Matemática desenvolvidos, com apoio do Ministério da Educação pela Universidade Federal do Ceará, no projeto Mídias Digitais na Educação (MIDE).</a:t>
            </a:r>
            <a:endParaRPr sz="2000">
              <a:solidFill>
                <a:srgbClr val="4A4A4A"/>
              </a:solidFill>
              <a:highlight>
                <a:srgbClr val="EEEEEE"/>
              </a:highlight>
              <a:latin typeface="Comic Sans MS"/>
              <a:ea typeface="Comic Sans MS"/>
              <a:cs typeface="Comic Sans MS"/>
              <a:sym typeface="Comic Sans MS"/>
            </a:endParaRPr>
          </a:p>
          <a:p>
            <a:pPr marL="0" indent="0">
              <a:spcBef>
                <a:spcPts val="1600"/>
              </a:spcBef>
              <a:spcAft>
                <a:spcPts val="1600"/>
              </a:spcAft>
              <a:buNone/>
            </a:pPr>
            <a:endParaRPr sz="2400">
              <a:latin typeface="Comic Sans MS"/>
              <a:ea typeface="Comic Sans MS"/>
              <a:cs typeface="Comic Sans MS"/>
              <a:sym typeface="Comic Sans MS"/>
            </a:endParaRPr>
          </a:p>
        </p:txBody>
      </p:sp>
      <p:sp>
        <p:nvSpPr>
          <p:cNvPr id="389" name="Google Shape;389;p55"/>
          <p:cNvSpPr txBox="1"/>
          <p:nvPr/>
        </p:nvSpPr>
        <p:spPr>
          <a:xfrm>
            <a:off x="555100" y="2077100"/>
            <a:ext cx="2363600" cy="615513"/>
          </a:xfrm>
          <a:prstGeom prst="rect">
            <a:avLst/>
          </a:prstGeom>
          <a:noFill/>
          <a:ln>
            <a:noFill/>
          </a:ln>
        </p:spPr>
        <p:txBody>
          <a:bodyPr spcFirstLastPara="1" wrap="square" lIns="121900" tIns="121900" rIns="121900" bIns="121900" anchor="t" anchorCtr="0">
            <a:spAutoFit/>
          </a:bodyPr>
          <a:lstStyle/>
          <a:p>
            <a:endParaRPr sz="2400"/>
          </a:p>
        </p:txBody>
      </p:sp>
      <p:sp>
        <p:nvSpPr>
          <p:cNvPr id="390" name="Google Shape;390;p55"/>
          <p:cNvSpPr txBox="1"/>
          <p:nvPr/>
        </p:nvSpPr>
        <p:spPr>
          <a:xfrm>
            <a:off x="326067" y="2010567"/>
            <a:ext cx="3541600" cy="1538842"/>
          </a:xfrm>
          <a:prstGeom prst="rect">
            <a:avLst/>
          </a:prstGeom>
          <a:solidFill>
            <a:srgbClr val="FFF2CC"/>
          </a:solidFill>
          <a:ln>
            <a:noFill/>
          </a:ln>
        </p:spPr>
        <p:txBody>
          <a:bodyPr spcFirstLastPara="1" wrap="square" lIns="121900" tIns="121900" rIns="121900" bIns="121900" anchor="t" anchorCtr="0">
            <a:spAutoFit/>
          </a:bodyPr>
          <a:lstStyle/>
          <a:p>
            <a:pPr algn="ctr"/>
            <a:r>
              <a:rPr lang="pt-BR" sz="2800">
                <a:latin typeface="Comic Sans MS"/>
                <a:ea typeface="Comic Sans MS"/>
                <a:cs typeface="Comic Sans MS"/>
                <a:sym typeface="Comic Sans MS"/>
              </a:rPr>
              <a:t>NESSA OFICINA, VAMOS CONHECER?</a:t>
            </a:r>
            <a:endParaRPr sz="2800">
              <a:latin typeface="Comic Sans MS"/>
              <a:ea typeface="Comic Sans MS"/>
              <a:cs typeface="Comic Sans MS"/>
              <a:sym typeface="Comic Sans M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56"/>
          <p:cNvSpPr txBox="1">
            <a:spLocks noGrp="1"/>
          </p:cNvSpPr>
          <p:nvPr>
            <p:ph type="title"/>
          </p:nvPr>
        </p:nvSpPr>
        <p:spPr>
          <a:prstGeom prst="rect">
            <a:avLst/>
          </a:prstGeom>
        </p:spPr>
        <p:txBody>
          <a:bodyPr spcFirstLastPara="1" vert="horz" wrap="square" lIns="121900" tIns="121900" rIns="121900" bIns="121900" rtlCol="0" anchor="t" anchorCtr="0">
            <a:normAutofit/>
          </a:bodyPr>
          <a:lstStyle/>
          <a:p>
            <a:r>
              <a:rPr lang="pt-BR" sz="2533" b="1">
                <a:solidFill>
                  <a:srgbClr val="4A4A4A"/>
                </a:solidFill>
                <a:highlight>
                  <a:srgbClr val="00FFFF"/>
                </a:highlight>
                <a:latin typeface="Comic Sans MS"/>
                <a:ea typeface="Comic Sans MS"/>
                <a:cs typeface="Comic Sans MS"/>
                <a:sym typeface="Comic Sans MS"/>
              </a:rPr>
              <a:t>DE OLHO NA LISTA</a:t>
            </a:r>
            <a:r>
              <a:rPr lang="pt-BR" sz="2533" b="1">
                <a:solidFill>
                  <a:srgbClr val="4A4A4A"/>
                </a:solidFill>
                <a:highlight>
                  <a:srgbClr val="FFFFFF"/>
                </a:highlight>
                <a:latin typeface="Comic Sans MS"/>
                <a:ea typeface="Comic Sans MS"/>
                <a:cs typeface="Comic Sans MS"/>
                <a:sym typeface="Comic Sans MS"/>
              </a:rPr>
              <a:t> - LÍNGUA PORTUGUESA</a:t>
            </a:r>
            <a:endParaRPr sz="4667" b="1">
              <a:latin typeface="Comic Sans MS"/>
              <a:ea typeface="Comic Sans MS"/>
              <a:cs typeface="Comic Sans MS"/>
              <a:sym typeface="Comic Sans MS"/>
            </a:endParaRPr>
          </a:p>
        </p:txBody>
      </p:sp>
      <p:sp>
        <p:nvSpPr>
          <p:cNvPr id="398" name="Google Shape;398;p56"/>
          <p:cNvSpPr txBox="1">
            <a:spLocks noGrp="1"/>
          </p:cNvSpPr>
          <p:nvPr>
            <p:ph type="body" idx="1"/>
          </p:nvPr>
        </p:nvSpPr>
        <p:spPr>
          <a:prstGeom prst="rect">
            <a:avLst/>
          </a:prstGeom>
        </p:spPr>
        <p:txBody>
          <a:bodyPr spcFirstLastPara="1" vert="horz" wrap="square" lIns="121900" tIns="121900" rIns="121900" bIns="121900" rtlCol="0" anchor="t" anchorCtr="0">
            <a:normAutofit/>
          </a:bodyPr>
          <a:lstStyle/>
          <a:p>
            <a:pPr marL="0" indent="0">
              <a:spcAft>
                <a:spcPts val="1600"/>
              </a:spcAft>
              <a:buNone/>
            </a:pPr>
            <a:r>
              <a:rPr lang="pt-BR" sz="2333">
                <a:solidFill>
                  <a:srgbClr val="4A4A4A"/>
                </a:solidFill>
                <a:latin typeface="Comic Sans MS"/>
                <a:ea typeface="Comic Sans MS"/>
                <a:cs typeface="Comic Sans MS"/>
                <a:sym typeface="Comic Sans MS"/>
              </a:rPr>
              <a:t>O recurso “De olho na lista” busca trabalhar com a leitura e a produção de listas, por meio da apresentação de situações nas quais três personagens deverão utilizar listas para realizar atividades planejadas para o cotidiano, tais como compras e organização de tarefas</a:t>
            </a:r>
            <a:endParaRPr sz="2800">
              <a:latin typeface="Comic Sans MS"/>
              <a:ea typeface="Comic Sans MS"/>
              <a:cs typeface="Comic Sans MS"/>
              <a:sym typeface="Comic Sans MS"/>
            </a:endParaRPr>
          </a:p>
        </p:txBody>
      </p:sp>
      <p:pic>
        <p:nvPicPr>
          <p:cNvPr id="396" name="Google Shape;396;p56"/>
          <p:cNvPicPr preferRelativeResize="0"/>
          <p:nvPr/>
        </p:nvPicPr>
        <p:blipFill>
          <a:blip r:embed="rId3">
            <a:alphaModFix/>
          </a:blip>
          <a:stretch>
            <a:fillRect/>
          </a:stretch>
        </p:blipFill>
        <p:spPr>
          <a:xfrm>
            <a:off x="501369" y="1734100"/>
            <a:ext cx="5137636" cy="3389800"/>
          </a:xfrm>
          <a:prstGeom prst="rect">
            <a:avLst/>
          </a:prstGeom>
          <a:noFill/>
          <a:ln>
            <a:noFill/>
          </a:ln>
        </p:spPr>
      </p:pic>
      <p:sp>
        <p:nvSpPr>
          <p:cNvPr id="397" name="Google Shape;397;p56"/>
          <p:cNvSpPr txBox="1"/>
          <p:nvPr/>
        </p:nvSpPr>
        <p:spPr>
          <a:xfrm>
            <a:off x="125333" y="5123901"/>
            <a:ext cx="8970800" cy="738623"/>
          </a:xfrm>
          <a:prstGeom prst="rect">
            <a:avLst/>
          </a:prstGeom>
          <a:noFill/>
          <a:ln>
            <a:noFill/>
          </a:ln>
        </p:spPr>
        <p:txBody>
          <a:bodyPr spcFirstLastPara="1" wrap="square" lIns="121900" tIns="121900" rIns="121900" bIns="121900" anchor="t" anchorCtr="0">
            <a:spAutoFit/>
          </a:bodyPr>
          <a:lstStyle/>
          <a:p>
            <a:r>
              <a:rPr lang="pt-BR" sz="1600">
                <a:solidFill>
                  <a:srgbClr val="4A4A4A"/>
                </a:solidFill>
                <a:highlight>
                  <a:srgbClr val="FFFFFF"/>
                </a:highlight>
              </a:rPr>
              <a:t>Baixe do site do MEC em:</a:t>
            </a:r>
            <a:endParaRPr sz="1600">
              <a:solidFill>
                <a:srgbClr val="4A4A4A"/>
              </a:solidFill>
              <a:highlight>
                <a:srgbClr val="FFFFFF"/>
              </a:highlight>
            </a:endParaRPr>
          </a:p>
          <a:p>
            <a:r>
              <a:rPr lang="pt-BR" sz="1600">
                <a:solidFill>
                  <a:srgbClr val="BF315E"/>
                </a:solidFill>
                <a:highlight>
                  <a:srgbClr val="FFFFFF"/>
                </a:highlight>
                <a:uFill>
                  <a:noFill/>
                </a:uFill>
                <a:hlinkClick r:id="rId4">
                  <a:extLst>
                    <a:ext uri="{A12FA001-AC4F-418D-AE19-62706E023703}">
                      <ahyp:hlinkClr xmlns:ahyp="http://schemas.microsoft.com/office/drawing/2018/hyperlinkcolor" val="tx"/>
                    </a:ext>
                  </a:extLst>
                </a:hlinkClick>
              </a:rPr>
              <a:t>https://plataformaintegrada.mec.gov.br/recurso?id=34570&amp;name=De%20olho%20na%20lista</a:t>
            </a:r>
            <a:endParaRPr sz="2400"/>
          </a:p>
        </p:txBody>
      </p:sp>
      <p:sp>
        <p:nvSpPr>
          <p:cNvPr id="399" name="Google Shape;399;p56"/>
          <p:cNvSpPr txBox="1"/>
          <p:nvPr/>
        </p:nvSpPr>
        <p:spPr>
          <a:xfrm>
            <a:off x="0" y="6091834"/>
            <a:ext cx="11826400" cy="861542"/>
          </a:xfrm>
          <a:prstGeom prst="rect">
            <a:avLst/>
          </a:prstGeom>
          <a:noFill/>
          <a:ln>
            <a:noFill/>
          </a:ln>
        </p:spPr>
        <p:txBody>
          <a:bodyPr spcFirstLastPara="1" wrap="square" lIns="121900" tIns="121900" rIns="121900" bIns="121900" anchor="t" anchorCtr="0">
            <a:spAutoFit/>
          </a:bodyPr>
          <a:lstStyle/>
          <a:p>
            <a:r>
              <a:rPr lang="pt-BR" sz="1333"/>
              <a:t>FONTE: Secretaria de Educação Básica do Ministério da Educação. Uso de Recursos Educacionais Digitais. https://avamec.mec.gov.br/#/instituicao/seb/curso/10761/unidade/5481/acessar?continue=true</a:t>
            </a:r>
            <a:endParaRPr sz="1333"/>
          </a:p>
          <a:p>
            <a:r>
              <a:rPr lang="pt-BR" sz="1333"/>
              <a:t>AVAMEC, </a:t>
            </a:r>
            <a:endParaRPr sz="1333"/>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57"/>
          <p:cNvSpPr txBox="1">
            <a:spLocks noGrp="1"/>
          </p:cNvSpPr>
          <p:nvPr>
            <p:ph type="title"/>
          </p:nvPr>
        </p:nvSpPr>
        <p:spPr>
          <a:xfrm>
            <a:off x="358133" y="67133"/>
            <a:ext cx="11360800" cy="763600"/>
          </a:xfrm>
          <a:prstGeom prst="rect">
            <a:avLst/>
          </a:prstGeom>
        </p:spPr>
        <p:txBody>
          <a:bodyPr spcFirstLastPara="1" vert="horz" wrap="square" lIns="121900" tIns="121900" rIns="121900" bIns="121900" rtlCol="0" anchor="t" anchorCtr="0">
            <a:noAutofit/>
          </a:bodyPr>
          <a:lstStyle/>
          <a:p>
            <a:pPr>
              <a:buSzPts val="990"/>
            </a:pPr>
            <a:r>
              <a:rPr lang="pt-BR" sz="2013" b="1">
                <a:solidFill>
                  <a:srgbClr val="000000"/>
                </a:solidFill>
                <a:highlight>
                  <a:srgbClr val="00FFFF"/>
                </a:highlight>
                <a:latin typeface="Comic Sans MS"/>
                <a:ea typeface="Comic Sans MS"/>
                <a:cs typeface="Comic Sans MS"/>
                <a:sym typeface="Comic Sans MS"/>
              </a:rPr>
              <a:t>DE OLHO NA LISTA</a:t>
            </a:r>
            <a:r>
              <a:rPr lang="pt-BR" sz="2013" b="1">
                <a:solidFill>
                  <a:srgbClr val="4A4A4A"/>
                </a:solidFill>
                <a:highlight>
                  <a:srgbClr val="FFFFFF"/>
                </a:highlight>
                <a:latin typeface="Comic Sans MS"/>
                <a:ea typeface="Comic Sans MS"/>
                <a:cs typeface="Comic Sans MS"/>
                <a:sym typeface="Comic Sans MS"/>
              </a:rPr>
              <a:t> - ATIVIDADES LISTADAS NA BNCC - NO CAMPO DA LÍNGUA PORTUGUESA:</a:t>
            </a:r>
            <a:endParaRPr sz="3933" b="1">
              <a:latin typeface="Comic Sans MS"/>
              <a:ea typeface="Comic Sans MS"/>
              <a:cs typeface="Comic Sans MS"/>
              <a:sym typeface="Comic Sans MS"/>
            </a:endParaRPr>
          </a:p>
        </p:txBody>
      </p:sp>
      <p:sp>
        <p:nvSpPr>
          <p:cNvPr id="405" name="Google Shape;405;p57"/>
          <p:cNvSpPr txBox="1">
            <a:spLocks noGrp="1"/>
          </p:cNvSpPr>
          <p:nvPr>
            <p:ph type="body" idx="1"/>
          </p:nvPr>
        </p:nvSpPr>
        <p:spPr>
          <a:xfrm>
            <a:off x="6221333" y="977633"/>
            <a:ext cx="5970800" cy="5414800"/>
          </a:xfrm>
          <a:prstGeom prst="rect">
            <a:avLst/>
          </a:prstGeom>
          <a:solidFill>
            <a:srgbClr val="F5F5F5"/>
          </a:solidFill>
        </p:spPr>
        <p:txBody>
          <a:bodyPr spcFirstLastPara="1" vert="horz" wrap="square" lIns="121900" tIns="121900" rIns="121900" bIns="121900" rtlCol="0" anchor="t" anchorCtr="0">
            <a:noAutofit/>
          </a:bodyPr>
          <a:lstStyle/>
          <a:p>
            <a:pPr marL="0" indent="0">
              <a:lnSpc>
                <a:spcPct val="115000"/>
              </a:lnSpc>
              <a:spcBef>
                <a:spcPts val="1600"/>
              </a:spcBef>
              <a:buNone/>
            </a:pPr>
            <a:r>
              <a:rPr lang="pt-BR" sz="1733" b="1">
                <a:solidFill>
                  <a:srgbClr val="000000"/>
                </a:solidFill>
                <a:latin typeface="Comic Sans MS"/>
                <a:ea typeface="Comic Sans MS"/>
                <a:cs typeface="Comic Sans MS"/>
                <a:sym typeface="Comic Sans MS"/>
              </a:rPr>
              <a:t>HABILIDADE (EF01LP08)</a:t>
            </a:r>
            <a:endParaRPr sz="1733" b="1">
              <a:solidFill>
                <a:srgbClr val="000000"/>
              </a:solidFill>
              <a:latin typeface="Comic Sans MS"/>
              <a:ea typeface="Comic Sans MS"/>
              <a:cs typeface="Comic Sans MS"/>
              <a:sym typeface="Comic Sans MS"/>
            </a:endParaRPr>
          </a:p>
          <a:p>
            <a:pPr marL="0" indent="0">
              <a:lnSpc>
                <a:spcPct val="115000"/>
              </a:lnSpc>
              <a:spcBef>
                <a:spcPts val="1600"/>
              </a:spcBef>
              <a:buNone/>
            </a:pPr>
            <a:r>
              <a:rPr lang="pt-BR" sz="1733">
                <a:solidFill>
                  <a:srgbClr val="000000"/>
                </a:solidFill>
                <a:latin typeface="Comic Sans MS"/>
                <a:ea typeface="Comic Sans MS"/>
                <a:cs typeface="Comic Sans MS"/>
                <a:sym typeface="Comic Sans MS"/>
              </a:rPr>
              <a:t>Relacionar elementos sonoros (sílabas, fonemas, partes de palavras) com sua representação escrita.</a:t>
            </a:r>
            <a:endParaRPr sz="1733">
              <a:solidFill>
                <a:srgbClr val="000000"/>
              </a:solidFill>
              <a:latin typeface="Comic Sans MS"/>
              <a:ea typeface="Comic Sans MS"/>
              <a:cs typeface="Comic Sans MS"/>
              <a:sym typeface="Comic Sans MS"/>
            </a:endParaRPr>
          </a:p>
          <a:p>
            <a:pPr marL="0" indent="0">
              <a:lnSpc>
                <a:spcPct val="115000"/>
              </a:lnSpc>
              <a:spcBef>
                <a:spcPts val="1600"/>
              </a:spcBef>
              <a:buNone/>
            </a:pPr>
            <a:r>
              <a:rPr lang="pt-BR" sz="1733" b="1">
                <a:solidFill>
                  <a:srgbClr val="000000"/>
                </a:solidFill>
                <a:latin typeface="Comic Sans MS"/>
                <a:ea typeface="Comic Sans MS"/>
                <a:cs typeface="Comic Sans MS"/>
                <a:sym typeface="Comic Sans MS"/>
              </a:rPr>
              <a:t>HABILIDADE (EF01LP17)</a:t>
            </a:r>
            <a:endParaRPr sz="1733" b="1">
              <a:solidFill>
                <a:srgbClr val="000000"/>
              </a:solidFill>
              <a:latin typeface="Comic Sans MS"/>
              <a:ea typeface="Comic Sans MS"/>
              <a:cs typeface="Comic Sans MS"/>
              <a:sym typeface="Comic Sans MS"/>
            </a:endParaRPr>
          </a:p>
          <a:p>
            <a:pPr marL="0" indent="0">
              <a:lnSpc>
                <a:spcPct val="115000"/>
              </a:lnSpc>
              <a:spcBef>
                <a:spcPts val="1600"/>
              </a:spcBef>
              <a:buNone/>
            </a:pPr>
            <a:r>
              <a:rPr lang="pt-BR" sz="1733">
                <a:solidFill>
                  <a:srgbClr val="000000"/>
                </a:solidFill>
                <a:latin typeface="Comic Sans MS"/>
                <a:ea typeface="Comic Sans MS"/>
                <a:cs typeface="Comic Sans MS"/>
                <a:sym typeface="Comic Sans MS"/>
              </a:rPr>
              <a:t>Planejar e produzir, em colaboração com os colegas e com a ajuda do professor, listas [...] do campo da vida cotidiana, considerando a situação comunicativa e o tema/assunto/finalidade do texto.</a:t>
            </a:r>
            <a:endParaRPr sz="1733">
              <a:solidFill>
                <a:srgbClr val="000000"/>
              </a:solidFill>
              <a:latin typeface="Comic Sans MS"/>
              <a:ea typeface="Comic Sans MS"/>
              <a:cs typeface="Comic Sans MS"/>
              <a:sym typeface="Comic Sans MS"/>
            </a:endParaRPr>
          </a:p>
          <a:p>
            <a:pPr marL="0" indent="0">
              <a:lnSpc>
                <a:spcPct val="115000"/>
              </a:lnSpc>
              <a:spcBef>
                <a:spcPts val="1600"/>
              </a:spcBef>
              <a:buNone/>
            </a:pPr>
            <a:r>
              <a:rPr lang="pt-BR" sz="1733" b="1">
                <a:solidFill>
                  <a:srgbClr val="000000"/>
                </a:solidFill>
                <a:latin typeface="Comic Sans MS"/>
                <a:ea typeface="Comic Sans MS"/>
                <a:cs typeface="Comic Sans MS"/>
                <a:sym typeface="Comic Sans MS"/>
              </a:rPr>
              <a:t>HABILIDADE (EF01LP20)</a:t>
            </a:r>
            <a:endParaRPr sz="1733" b="1">
              <a:solidFill>
                <a:srgbClr val="000000"/>
              </a:solidFill>
              <a:latin typeface="Comic Sans MS"/>
              <a:ea typeface="Comic Sans MS"/>
              <a:cs typeface="Comic Sans MS"/>
              <a:sym typeface="Comic Sans MS"/>
            </a:endParaRPr>
          </a:p>
          <a:p>
            <a:pPr marL="0" indent="0">
              <a:lnSpc>
                <a:spcPct val="115000"/>
              </a:lnSpc>
              <a:spcBef>
                <a:spcPts val="1600"/>
              </a:spcBef>
              <a:buNone/>
            </a:pPr>
            <a:r>
              <a:rPr lang="pt-BR" sz="1733">
                <a:solidFill>
                  <a:srgbClr val="000000"/>
                </a:solidFill>
                <a:latin typeface="Comic Sans MS"/>
                <a:ea typeface="Comic Sans MS"/>
                <a:cs typeface="Comic Sans MS"/>
                <a:sym typeface="Comic Sans MS"/>
              </a:rPr>
              <a:t>Identificar e reproduzir, em listas [...] a formatação e diagramação específica de cada um desses gêneros.</a:t>
            </a:r>
            <a:endParaRPr sz="1733">
              <a:solidFill>
                <a:srgbClr val="000000"/>
              </a:solidFill>
              <a:latin typeface="Comic Sans MS"/>
              <a:ea typeface="Comic Sans MS"/>
              <a:cs typeface="Comic Sans MS"/>
              <a:sym typeface="Comic Sans MS"/>
            </a:endParaRPr>
          </a:p>
          <a:p>
            <a:pPr marL="0" indent="0">
              <a:lnSpc>
                <a:spcPct val="115000"/>
              </a:lnSpc>
              <a:spcBef>
                <a:spcPts val="1600"/>
              </a:spcBef>
              <a:spcAft>
                <a:spcPts val="1600"/>
              </a:spcAft>
              <a:buNone/>
            </a:pPr>
            <a:endParaRPr sz="1733">
              <a:solidFill>
                <a:srgbClr val="000000"/>
              </a:solidFill>
              <a:latin typeface="Comic Sans MS"/>
              <a:ea typeface="Comic Sans MS"/>
              <a:cs typeface="Comic Sans MS"/>
              <a:sym typeface="Comic Sans MS"/>
            </a:endParaRPr>
          </a:p>
        </p:txBody>
      </p:sp>
      <p:sp>
        <p:nvSpPr>
          <p:cNvPr id="406" name="Google Shape;406;p57"/>
          <p:cNvSpPr txBox="1"/>
          <p:nvPr/>
        </p:nvSpPr>
        <p:spPr>
          <a:xfrm>
            <a:off x="125333" y="6285000"/>
            <a:ext cx="11826400" cy="656421"/>
          </a:xfrm>
          <a:prstGeom prst="rect">
            <a:avLst/>
          </a:prstGeom>
          <a:noFill/>
          <a:ln>
            <a:noFill/>
          </a:ln>
        </p:spPr>
        <p:txBody>
          <a:bodyPr spcFirstLastPara="1" wrap="square" lIns="121900" tIns="121900" rIns="121900" bIns="121900" anchor="t" anchorCtr="0">
            <a:spAutoFit/>
          </a:bodyPr>
          <a:lstStyle/>
          <a:p>
            <a:r>
              <a:rPr lang="pt-BR" sz="1333"/>
              <a:t>FONTE: Secretaria de Educação Básica do Ministério da Educação. Uso de Recursos Educacionais Digitais. </a:t>
            </a:r>
            <a:r>
              <a:rPr lang="pt-BR" sz="1333" u="sng">
                <a:solidFill>
                  <a:schemeClr val="hlink"/>
                </a:solidFill>
                <a:hlinkClick r:id="rId3"/>
              </a:rPr>
              <a:t>https://avamec.mec.gov.br/#/instituicao/seb/curso/10761/unidade/5481/acessar?continue=true</a:t>
            </a:r>
            <a:r>
              <a:rPr lang="pt-BR" sz="1333"/>
              <a:t> AVAMEC, </a:t>
            </a:r>
            <a:endParaRPr sz="1333"/>
          </a:p>
        </p:txBody>
      </p:sp>
      <p:sp>
        <p:nvSpPr>
          <p:cNvPr id="407" name="Google Shape;407;p57"/>
          <p:cNvSpPr txBox="1"/>
          <p:nvPr/>
        </p:nvSpPr>
        <p:spPr>
          <a:xfrm>
            <a:off x="188133" y="830733"/>
            <a:ext cx="6033200" cy="5976083"/>
          </a:xfrm>
          <a:prstGeom prst="rect">
            <a:avLst/>
          </a:prstGeom>
          <a:solidFill>
            <a:srgbClr val="DCF3C0"/>
          </a:solidFill>
          <a:ln>
            <a:noFill/>
          </a:ln>
        </p:spPr>
        <p:txBody>
          <a:bodyPr spcFirstLastPara="1" wrap="square" lIns="121900" tIns="121900" rIns="121900" bIns="121900" anchor="t" anchorCtr="0">
            <a:spAutoFit/>
          </a:bodyPr>
          <a:lstStyle/>
          <a:p>
            <a:pPr>
              <a:lnSpc>
                <a:spcPct val="115000"/>
              </a:lnSpc>
              <a:spcBef>
                <a:spcPts val="1600"/>
              </a:spcBef>
            </a:pPr>
            <a:r>
              <a:rPr lang="pt-BR" sz="1733" b="1">
                <a:latin typeface="Comic Sans MS"/>
                <a:ea typeface="Comic Sans MS"/>
                <a:cs typeface="Comic Sans MS"/>
                <a:sym typeface="Comic Sans MS"/>
              </a:rPr>
              <a:t>HABILIDADE (EF12LP01)</a:t>
            </a:r>
            <a:endParaRPr sz="1733" b="1">
              <a:latin typeface="Comic Sans MS"/>
              <a:ea typeface="Comic Sans MS"/>
              <a:cs typeface="Comic Sans MS"/>
              <a:sym typeface="Comic Sans MS"/>
            </a:endParaRPr>
          </a:p>
          <a:p>
            <a:pPr>
              <a:lnSpc>
                <a:spcPct val="115000"/>
              </a:lnSpc>
              <a:spcBef>
                <a:spcPts val="1600"/>
              </a:spcBef>
              <a:buClr>
                <a:schemeClr val="dk1"/>
              </a:buClr>
              <a:buSzPts val="1100"/>
            </a:pPr>
            <a:r>
              <a:rPr lang="pt-BR" sz="1733">
                <a:latin typeface="Comic Sans MS"/>
                <a:ea typeface="Comic Sans MS"/>
                <a:cs typeface="Comic Sans MS"/>
                <a:sym typeface="Comic Sans MS"/>
              </a:rPr>
              <a:t>Ler palavras novas com precisão na decodificação, no caso de palavras de uso frequente, ler globalmente, por memorização.</a:t>
            </a:r>
            <a:endParaRPr sz="1733">
              <a:latin typeface="Comic Sans MS"/>
              <a:ea typeface="Comic Sans MS"/>
              <a:cs typeface="Comic Sans MS"/>
              <a:sym typeface="Comic Sans MS"/>
            </a:endParaRPr>
          </a:p>
          <a:p>
            <a:pPr>
              <a:lnSpc>
                <a:spcPct val="115000"/>
              </a:lnSpc>
              <a:spcBef>
                <a:spcPts val="1600"/>
              </a:spcBef>
              <a:buClr>
                <a:schemeClr val="dk1"/>
              </a:buClr>
              <a:buSzPts val="1100"/>
            </a:pPr>
            <a:r>
              <a:rPr lang="pt-BR" sz="1733" b="1">
                <a:latin typeface="Comic Sans MS"/>
                <a:ea typeface="Comic Sans MS"/>
                <a:cs typeface="Comic Sans MS"/>
                <a:sym typeface="Comic Sans MS"/>
              </a:rPr>
              <a:t>HABILIDADE (EF12LP04)</a:t>
            </a:r>
            <a:endParaRPr sz="1733" b="1">
              <a:latin typeface="Comic Sans MS"/>
              <a:ea typeface="Comic Sans MS"/>
              <a:cs typeface="Comic Sans MS"/>
              <a:sym typeface="Comic Sans MS"/>
            </a:endParaRPr>
          </a:p>
          <a:p>
            <a:pPr>
              <a:lnSpc>
                <a:spcPct val="115000"/>
              </a:lnSpc>
              <a:spcBef>
                <a:spcPts val="1600"/>
              </a:spcBef>
              <a:buClr>
                <a:schemeClr val="dk1"/>
              </a:buClr>
              <a:buSzPts val="1100"/>
            </a:pPr>
            <a:r>
              <a:rPr lang="pt-BR" sz="1733">
                <a:latin typeface="Comic Sans MS"/>
                <a:ea typeface="Comic Sans MS"/>
                <a:cs typeface="Comic Sans MS"/>
                <a:sym typeface="Comic Sans MS"/>
              </a:rPr>
              <a:t>Ler e compreender, em colaboração com os colegas e com a ajuda do professor ou já com certa autonomia, listas [...] do campo da vida cotidiana, considerando a situação comunicativa e o tema/assunto do texto e relacionando sua forma de organização à sua finalidade.</a:t>
            </a:r>
            <a:endParaRPr sz="1733">
              <a:latin typeface="Comic Sans MS"/>
              <a:ea typeface="Comic Sans MS"/>
              <a:cs typeface="Comic Sans MS"/>
              <a:sym typeface="Comic Sans MS"/>
            </a:endParaRPr>
          </a:p>
          <a:p>
            <a:pPr>
              <a:lnSpc>
                <a:spcPct val="115000"/>
              </a:lnSpc>
              <a:spcBef>
                <a:spcPts val="1600"/>
              </a:spcBef>
              <a:buClr>
                <a:schemeClr val="dk1"/>
              </a:buClr>
              <a:buSzPts val="1100"/>
            </a:pPr>
            <a:r>
              <a:rPr lang="pt-BR" sz="1733" b="1">
                <a:latin typeface="Comic Sans MS"/>
                <a:ea typeface="Comic Sans MS"/>
                <a:cs typeface="Comic Sans MS"/>
                <a:sym typeface="Comic Sans MS"/>
              </a:rPr>
              <a:t>HABILIDADE (EF01LP02)</a:t>
            </a:r>
            <a:endParaRPr sz="1733" b="1">
              <a:latin typeface="Comic Sans MS"/>
              <a:ea typeface="Comic Sans MS"/>
              <a:cs typeface="Comic Sans MS"/>
              <a:sym typeface="Comic Sans MS"/>
            </a:endParaRPr>
          </a:p>
          <a:p>
            <a:pPr>
              <a:lnSpc>
                <a:spcPct val="115000"/>
              </a:lnSpc>
              <a:spcBef>
                <a:spcPts val="1600"/>
              </a:spcBef>
              <a:spcAft>
                <a:spcPts val="1600"/>
              </a:spcAft>
            </a:pPr>
            <a:r>
              <a:rPr lang="pt-BR" sz="1733">
                <a:latin typeface="Comic Sans MS"/>
                <a:ea typeface="Comic Sans MS"/>
                <a:cs typeface="Comic Sans MS"/>
                <a:sym typeface="Comic Sans MS"/>
              </a:rPr>
              <a:t>Escrever, espontaneamente ou por ditado, palavras e frases de forma alfabética – usando letras/grafemas que representem fonemas.</a:t>
            </a:r>
            <a:endParaRPr sz="1733">
              <a:latin typeface="Comic Sans MS"/>
              <a:ea typeface="Comic Sans MS"/>
              <a:cs typeface="Comic Sans MS"/>
              <a:sym typeface="Comic Sans M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58"/>
          <p:cNvSpPr txBox="1">
            <a:spLocks noGrp="1"/>
          </p:cNvSpPr>
          <p:nvPr>
            <p:ph type="title"/>
          </p:nvPr>
        </p:nvSpPr>
        <p:spPr>
          <a:prstGeom prst="rect">
            <a:avLst/>
          </a:prstGeom>
        </p:spPr>
        <p:txBody>
          <a:bodyPr spcFirstLastPara="1" vert="horz" wrap="square" lIns="121900" tIns="121900" rIns="121900" bIns="121900" rtlCol="0" anchor="t" anchorCtr="0">
            <a:normAutofit/>
          </a:bodyPr>
          <a:lstStyle/>
          <a:p>
            <a:pPr indent="643451">
              <a:lnSpc>
                <a:spcPct val="115000"/>
              </a:lnSpc>
              <a:spcBef>
                <a:spcPts val="1333"/>
              </a:spcBef>
              <a:spcAft>
                <a:spcPts val="267"/>
              </a:spcAft>
            </a:pPr>
            <a:r>
              <a:rPr lang="pt-BR" sz="2533" b="1">
                <a:solidFill>
                  <a:srgbClr val="4A4A4A"/>
                </a:solidFill>
                <a:highlight>
                  <a:srgbClr val="00FFFF"/>
                </a:highlight>
                <a:latin typeface="Comic Sans MS"/>
                <a:ea typeface="Comic Sans MS"/>
                <a:cs typeface="Comic Sans MS"/>
                <a:sym typeface="Comic Sans MS"/>
              </a:rPr>
              <a:t>MEU ALBUM GEOMÉTRICO</a:t>
            </a:r>
            <a:r>
              <a:rPr lang="pt-BR" sz="2533" b="1">
                <a:solidFill>
                  <a:srgbClr val="4A4A4A"/>
                </a:solidFill>
                <a:highlight>
                  <a:srgbClr val="FFFFFF"/>
                </a:highlight>
                <a:latin typeface="Comic Sans MS"/>
                <a:ea typeface="Comic Sans MS"/>
                <a:cs typeface="Comic Sans MS"/>
                <a:sym typeface="Comic Sans MS"/>
              </a:rPr>
              <a:t> -MATEMÁTICA</a:t>
            </a:r>
            <a:endParaRPr sz="4667" b="1">
              <a:latin typeface="Comic Sans MS"/>
              <a:ea typeface="Comic Sans MS"/>
              <a:cs typeface="Comic Sans MS"/>
              <a:sym typeface="Comic Sans MS"/>
            </a:endParaRPr>
          </a:p>
        </p:txBody>
      </p:sp>
      <p:sp>
        <p:nvSpPr>
          <p:cNvPr id="414" name="Google Shape;414;p58"/>
          <p:cNvSpPr txBox="1">
            <a:spLocks noGrp="1"/>
          </p:cNvSpPr>
          <p:nvPr>
            <p:ph type="body" idx="1"/>
          </p:nvPr>
        </p:nvSpPr>
        <p:spPr>
          <a:xfrm>
            <a:off x="6446167" y="1151400"/>
            <a:ext cx="5746000" cy="4202400"/>
          </a:xfrm>
          <a:prstGeom prst="rect">
            <a:avLst/>
          </a:prstGeom>
        </p:spPr>
        <p:txBody>
          <a:bodyPr spcFirstLastPara="1" vert="horz" wrap="square" lIns="121900" tIns="121900" rIns="121900" bIns="121900" rtlCol="0" anchor="t" anchorCtr="0">
            <a:normAutofit lnSpcReduction="10000"/>
          </a:bodyPr>
          <a:lstStyle/>
          <a:p>
            <a:pPr marL="0" indent="0">
              <a:spcAft>
                <a:spcPts val="1600"/>
              </a:spcAft>
              <a:buNone/>
            </a:pPr>
            <a:r>
              <a:rPr lang="pt-BR" sz="2333">
                <a:solidFill>
                  <a:srgbClr val="4A4A4A"/>
                </a:solidFill>
                <a:latin typeface="Comic Sans MS"/>
                <a:ea typeface="Comic Sans MS"/>
                <a:cs typeface="Comic Sans MS"/>
                <a:sym typeface="Comic Sans MS"/>
              </a:rPr>
              <a:t>O recurso “Meu Álbum Geométrico” foi desenvolvido para ser utilizado no 1º ano do Ensino Fundamental, visando abordar aspectos relacionados ao conceito do número. Usando a metáfora de um álbum de figurinhas, as atividades planejadas neste recurso tem como objetivo tratar agrupamento e desagrupamento de elementos, comparação de quantidades, além da determinação de critérios para classificar e seriar</a:t>
            </a:r>
            <a:r>
              <a:rPr lang="pt-BR" sz="1400">
                <a:solidFill>
                  <a:srgbClr val="4A4A4A"/>
                </a:solidFill>
                <a:latin typeface="Times New Roman"/>
                <a:ea typeface="Times New Roman"/>
                <a:cs typeface="Times New Roman"/>
                <a:sym typeface="Times New Roman"/>
              </a:rPr>
              <a:t>.</a:t>
            </a:r>
            <a:endParaRPr sz="2800">
              <a:latin typeface="Comic Sans MS"/>
              <a:ea typeface="Comic Sans MS"/>
              <a:cs typeface="Comic Sans MS"/>
              <a:sym typeface="Comic Sans MS"/>
            </a:endParaRPr>
          </a:p>
        </p:txBody>
      </p:sp>
      <p:sp>
        <p:nvSpPr>
          <p:cNvPr id="413" name="Google Shape;413;p58"/>
          <p:cNvSpPr txBox="1"/>
          <p:nvPr/>
        </p:nvSpPr>
        <p:spPr>
          <a:xfrm>
            <a:off x="324567" y="4831934"/>
            <a:ext cx="6440800" cy="1271974"/>
          </a:xfrm>
          <a:prstGeom prst="rect">
            <a:avLst/>
          </a:prstGeom>
          <a:noFill/>
          <a:ln>
            <a:noFill/>
          </a:ln>
        </p:spPr>
        <p:txBody>
          <a:bodyPr spcFirstLastPara="1" wrap="square" lIns="121900" tIns="121900" rIns="121900" bIns="121900" anchor="t" anchorCtr="0">
            <a:spAutoFit/>
          </a:bodyPr>
          <a:lstStyle/>
          <a:p>
            <a:r>
              <a:rPr lang="pt-BR" sz="1600">
                <a:solidFill>
                  <a:srgbClr val="4A4A4A"/>
                </a:solidFill>
                <a:highlight>
                  <a:srgbClr val="FFFFFF"/>
                </a:highlight>
              </a:rPr>
              <a:t>Baixe do site do MEC em: </a:t>
            </a:r>
            <a:r>
              <a:rPr lang="pt-BR" sz="1733" u="sng">
                <a:solidFill>
                  <a:srgbClr val="BF315E"/>
                </a:solidFill>
                <a:highlight>
                  <a:schemeClr val="lt1"/>
                </a:highlight>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https://plataformaintegrada.mec.gov.br/recurso?id=36735&amp;name=Meu%20%C3%81lbum%20Geom%C3%A9trico</a:t>
            </a:r>
            <a:endParaRPr sz="1733" u="sng">
              <a:solidFill>
                <a:srgbClr val="BF315E"/>
              </a:solidFill>
              <a:highlight>
                <a:schemeClr val="lt1"/>
              </a:highlight>
              <a:latin typeface="Times New Roman"/>
              <a:ea typeface="Times New Roman"/>
              <a:cs typeface="Times New Roman"/>
              <a:sym typeface="Times New Roman"/>
            </a:endParaRPr>
          </a:p>
          <a:p>
            <a:endParaRPr sz="1600">
              <a:highlight>
                <a:srgbClr val="FFFFFF"/>
              </a:highlight>
            </a:endParaRPr>
          </a:p>
        </p:txBody>
      </p:sp>
      <p:sp>
        <p:nvSpPr>
          <p:cNvPr id="415" name="Google Shape;415;p58"/>
          <p:cNvSpPr txBox="1"/>
          <p:nvPr/>
        </p:nvSpPr>
        <p:spPr>
          <a:xfrm>
            <a:off x="-120633" y="6152501"/>
            <a:ext cx="11826400" cy="800179"/>
          </a:xfrm>
          <a:prstGeom prst="rect">
            <a:avLst/>
          </a:prstGeom>
          <a:noFill/>
          <a:ln>
            <a:noFill/>
          </a:ln>
        </p:spPr>
        <p:txBody>
          <a:bodyPr spcFirstLastPara="1" wrap="square" lIns="121900" tIns="121900" rIns="121900" bIns="121900" anchor="t" anchorCtr="0">
            <a:spAutoFit/>
          </a:bodyPr>
          <a:lstStyle/>
          <a:p>
            <a:r>
              <a:rPr lang="pt-BR" sz="1200"/>
              <a:t>FONTE: Secretaria de Educação Básica do Ministério da Educação. Uso de Recursos Educacionais Digitais. https://avamec.mec.gov.br/#/instituicao/seb/curso/10761/unidade/5481/acessar?continue=true</a:t>
            </a:r>
            <a:endParaRPr sz="1200"/>
          </a:p>
          <a:p>
            <a:r>
              <a:rPr lang="pt-BR" sz="1200"/>
              <a:t>AVAMEC, </a:t>
            </a:r>
            <a:endParaRPr sz="1200"/>
          </a:p>
        </p:txBody>
      </p:sp>
      <p:pic>
        <p:nvPicPr>
          <p:cNvPr id="416" name="Google Shape;416;p58"/>
          <p:cNvPicPr preferRelativeResize="0"/>
          <p:nvPr/>
        </p:nvPicPr>
        <p:blipFill>
          <a:blip r:embed="rId4">
            <a:alphaModFix/>
          </a:blip>
          <a:stretch>
            <a:fillRect/>
          </a:stretch>
        </p:blipFill>
        <p:spPr>
          <a:xfrm>
            <a:off x="1146767" y="1433717"/>
            <a:ext cx="3538725" cy="346104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59"/>
          <p:cNvSpPr txBox="1">
            <a:spLocks noGrp="1"/>
          </p:cNvSpPr>
          <p:nvPr>
            <p:ph type="title"/>
          </p:nvPr>
        </p:nvSpPr>
        <p:spPr>
          <a:xfrm>
            <a:off x="415600" y="647100"/>
            <a:ext cx="11360800" cy="763600"/>
          </a:xfrm>
          <a:prstGeom prst="rect">
            <a:avLst/>
          </a:prstGeom>
        </p:spPr>
        <p:txBody>
          <a:bodyPr spcFirstLastPara="1" vert="horz" wrap="square" lIns="121900" tIns="121900" rIns="121900" bIns="121900" rtlCol="0" anchor="t" anchorCtr="0">
            <a:normAutofit fontScale="90000"/>
          </a:bodyPr>
          <a:lstStyle/>
          <a:p>
            <a:r>
              <a:rPr lang="pt-BR" sz="2533" b="1">
                <a:solidFill>
                  <a:srgbClr val="4A4A4A"/>
                </a:solidFill>
                <a:highlight>
                  <a:srgbClr val="00FFFF"/>
                </a:highlight>
                <a:latin typeface="Comic Sans MS"/>
                <a:ea typeface="Comic Sans MS"/>
                <a:cs typeface="Comic Sans MS"/>
                <a:sym typeface="Comic Sans MS"/>
              </a:rPr>
              <a:t>MEU ALBUM GEOMÉTRICO</a:t>
            </a:r>
            <a:r>
              <a:rPr lang="pt-BR" sz="2533" b="1">
                <a:solidFill>
                  <a:srgbClr val="4A4A4A"/>
                </a:solidFill>
                <a:highlight>
                  <a:schemeClr val="lt1"/>
                </a:highlight>
                <a:latin typeface="Comic Sans MS"/>
                <a:ea typeface="Comic Sans MS"/>
                <a:cs typeface="Comic Sans MS"/>
                <a:sym typeface="Comic Sans MS"/>
              </a:rPr>
              <a:t> </a:t>
            </a:r>
            <a:r>
              <a:rPr lang="pt-BR" sz="2533" b="1">
                <a:solidFill>
                  <a:srgbClr val="4A4A4A"/>
                </a:solidFill>
                <a:highlight>
                  <a:srgbClr val="FFFFFF"/>
                </a:highlight>
                <a:latin typeface="Comic Sans MS"/>
                <a:ea typeface="Comic Sans MS"/>
                <a:cs typeface="Comic Sans MS"/>
                <a:sym typeface="Comic Sans MS"/>
              </a:rPr>
              <a:t> - ATIVIDADES LISTADAS NA BNCC - NO CAMPO DA MATEMÁTICA:</a:t>
            </a:r>
            <a:endParaRPr sz="4667" b="1">
              <a:latin typeface="Comic Sans MS"/>
              <a:ea typeface="Comic Sans MS"/>
              <a:cs typeface="Comic Sans MS"/>
              <a:sym typeface="Comic Sans MS"/>
            </a:endParaRPr>
          </a:p>
        </p:txBody>
      </p:sp>
      <p:sp>
        <p:nvSpPr>
          <p:cNvPr id="422" name="Google Shape;422;p59"/>
          <p:cNvSpPr txBox="1">
            <a:spLocks noGrp="1"/>
          </p:cNvSpPr>
          <p:nvPr>
            <p:ph type="body" idx="1"/>
          </p:nvPr>
        </p:nvSpPr>
        <p:spPr>
          <a:xfrm>
            <a:off x="215600" y="1536633"/>
            <a:ext cx="6249200" cy="4892400"/>
          </a:xfrm>
          <a:prstGeom prst="rect">
            <a:avLst/>
          </a:prstGeom>
          <a:solidFill>
            <a:srgbClr val="DFEFFF"/>
          </a:solidFill>
        </p:spPr>
        <p:txBody>
          <a:bodyPr spcFirstLastPara="1" vert="horz" wrap="square" lIns="121900" tIns="121900" rIns="121900" bIns="121900" rtlCol="0" anchor="t" anchorCtr="0">
            <a:normAutofit fontScale="40000" lnSpcReduction="20000"/>
          </a:bodyPr>
          <a:lstStyle/>
          <a:p>
            <a:pPr marL="0" indent="0">
              <a:buNone/>
            </a:pPr>
            <a:r>
              <a:rPr lang="pt-BR" sz="6933" b="1">
                <a:latin typeface="Comic Sans MS"/>
                <a:ea typeface="Comic Sans MS"/>
                <a:cs typeface="Comic Sans MS"/>
                <a:sym typeface="Comic Sans MS"/>
              </a:rPr>
              <a:t>HABILIDADE (EF01MA02)</a:t>
            </a:r>
            <a:endParaRPr sz="6933" b="1">
              <a:latin typeface="Comic Sans MS"/>
              <a:ea typeface="Comic Sans MS"/>
              <a:cs typeface="Comic Sans MS"/>
              <a:sym typeface="Comic Sans MS"/>
            </a:endParaRPr>
          </a:p>
          <a:p>
            <a:pPr marL="0" indent="0">
              <a:spcBef>
                <a:spcPts val="1600"/>
              </a:spcBef>
              <a:buNone/>
            </a:pPr>
            <a:r>
              <a:rPr lang="pt-BR" sz="6933">
                <a:latin typeface="Comic Sans MS"/>
                <a:ea typeface="Comic Sans MS"/>
                <a:cs typeface="Comic Sans MS"/>
                <a:sym typeface="Comic Sans MS"/>
              </a:rPr>
              <a:t>Contar de maneira exata ou aproximada, utilizando diferentes estratégias como o pareamento e outros agrupamentos.</a:t>
            </a:r>
            <a:endParaRPr sz="6933">
              <a:latin typeface="Comic Sans MS"/>
              <a:ea typeface="Comic Sans MS"/>
              <a:cs typeface="Comic Sans MS"/>
              <a:sym typeface="Comic Sans MS"/>
            </a:endParaRPr>
          </a:p>
          <a:p>
            <a:pPr marL="0" indent="0">
              <a:spcBef>
                <a:spcPts val="1600"/>
              </a:spcBef>
              <a:buNone/>
            </a:pPr>
            <a:r>
              <a:rPr lang="pt-BR" sz="6933" b="1">
                <a:latin typeface="Comic Sans MS"/>
                <a:ea typeface="Comic Sans MS"/>
                <a:cs typeface="Comic Sans MS"/>
                <a:sym typeface="Comic Sans MS"/>
              </a:rPr>
              <a:t>HABILIDADE (EF01MA03)</a:t>
            </a:r>
            <a:endParaRPr sz="6933" b="1">
              <a:latin typeface="Comic Sans MS"/>
              <a:ea typeface="Comic Sans MS"/>
              <a:cs typeface="Comic Sans MS"/>
              <a:sym typeface="Comic Sans MS"/>
            </a:endParaRPr>
          </a:p>
          <a:p>
            <a:pPr marL="0" indent="0">
              <a:spcBef>
                <a:spcPts val="1600"/>
              </a:spcBef>
              <a:buNone/>
            </a:pPr>
            <a:r>
              <a:rPr lang="pt-BR" sz="6933">
                <a:latin typeface="Comic Sans MS"/>
                <a:ea typeface="Comic Sans MS"/>
                <a:cs typeface="Comic Sans MS"/>
                <a:sym typeface="Comic Sans MS"/>
              </a:rPr>
              <a:t>Estimar e comparar quantidades de objetos de dois conjuntos (em torno de 20 elementos), por estimativa e/ou por correspondência (um a um, dois a dois) para indicar “tem mais”, “tem menos” ou “tem a mesma quantidade”.</a:t>
            </a:r>
            <a:endParaRPr sz="6933">
              <a:latin typeface="Comic Sans MS"/>
              <a:ea typeface="Comic Sans MS"/>
              <a:cs typeface="Comic Sans MS"/>
              <a:sym typeface="Comic Sans MS"/>
            </a:endParaRPr>
          </a:p>
          <a:p>
            <a:pPr marL="0" indent="0">
              <a:spcBef>
                <a:spcPts val="1600"/>
              </a:spcBef>
              <a:buNone/>
            </a:pPr>
            <a:endParaRPr sz="6933" b="1">
              <a:latin typeface="Comic Sans MS"/>
              <a:ea typeface="Comic Sans MS"/>
              <a:cs typeface="Comic Sans MS"/>
              <a:sym typeface="Comic Sans MS"/>
            </a:endParaRPr>
          </a:p>
          <a:p>
            <a:pPr marL="0" indent="0">
              <a:spcBef>
                <a:spcPts val="1600"/>
              </a:spcBef>
              <a:spcAft>
                <a:spcPts val="1600"/>
              </a:spcAft>
              <a:buNone/>
            </a:pPr>
            <a:endParaRPr/>
          </a:p>
        </p:txBody>
      </p:sp>
      <p:sp>
        <p:nvSpPr>
          <p:cNvPr id="423" name="Google Shape;423;p59"/>
          <p:cNvSpPr txBox="1">
            <a:spLocks noGrp="1"/>
          </p:cNvSpPr>
          <p:nvPr>
            <p:ph type="body" idx="2"/>
          </p:nvPr>
        </p:nvSpPr>
        <p:spPr>
          <a:xfrm>
            <a:off x="6464800" y="1536633"/>
            <a:ext cx="5727200" cy="4892400"/>
          </a:xfrm>
          <a:prstGeom prst="rect">
            <a:avLst/>
          </a:prstGeom>
          <a:solidFill>
            <a:srgbClr val="FFFBE5"/>
          </a:solidFill>
        </p:spPr>
        <p:txBody>
          <a:bodyPr spcFirstLastPara="1" vert="horz" wrap="square" lIns="121900" tIns="121900" rIns="121900" bIns="121900" rtlCol="0" anchor="t" anchorCtr="0">
            <a:noAutofit/>
          </a:bodyPr>
          <a:lstStyle/>
          <a:p>
            <a:pPr marL="0" indent="0">
              <a:spcBef>
                <a:spcPts val="1600"/>
              </a:spcBef>
              <a:buNone/>
            </a:pPr>
            <a:r>
              <a:rPr lang="pt-BR" sz="1733" b="1">
                <a:latin typeface="Comic Sans MS"/>
                <a:ea typeface="Comic Sans MS"/>
                <a:cs typeface="Comic Sans MS"/>
                <a:sym typeface="Comic Sans MS"/>
              </a:rPr>
              <a:t>HABILIDADE (EF01MA09)</a:t>
            </a:r>
            <a:endParaRPr sz="1733" b="1">
              <a:latin typeface="Comic Sans MS"/>
              <a:ea typeface="Comic Sans MS"/>
              <a:cs typeface="Comic Sans MS"/>
              <a:sym typeface="Comic Sans MS"/>
            </a:endParaRPr>
          </a:p>
          <a:p>
            <a:pPr marL="0" indent="643451">
              <a:spcBef>
                <a:spcPts val="1600"/>
              </a:spcBef>
              <a:buNone/>
            </a:pPr>
            <a:r>
              <a:rPr lang="pt-BR" sz="1733">
                <a:latin typeface="Comic Sans MS"/>
                <a:ea typeface="Comic Sans MS"/>
                <a:cs typeface="Comic Sans MS"/>
                <a:sym typeface="Comic Sans MS"/>
              </a:rPr>
              <a:t>Organizar e ordenar objetos familiares ou representações por figuras, por meio de atributos, tais como cor, forma e medida.</a:t>
            </a:r>
            <a:endParaRPr sz="1733">
              <a:latin typeface="Comic Sans MS"/>
              <a:ea typeface="Comic Sans MS"/>
              <a:cs typeface="Comic Sans MS"/>
              <a:sym typeface="Comic Sans MS"/>
            </a:endParaRPr>
          </a:p>
          <a:p>
            <a:pPr marL="0" indent="0">
              <a:spcBef>
                <a:spcPts val="1600"/>
              </a:spcBef>
              <a:buNone/>
            </a:pPr>
            <a:r>
              <a:rPr lang="pt-BR" sz="1733" b="1">
                <a:latin typeface="Comic Sans MS"/>
                <a:ea typeface="Comic Sans MS"/>
                <a:cs typeface="Comic Sans MS"/>
                <a:sym typeface="Comic Sans MS"/>
              </a:rPr>
              <a:t>HABILIDADE (EF01MA14)</a:t>
            </a:r>
            <a:endParaRPr sz="1733" b="1">
              <a:latin typeface="Comic Sans MS"/>
              <a:ea typeface="Comic Sans MS"/>
              <a:cs typeface="Comic Sans MS"/>
              <a:sym typeface="Comic Sans MS"/>
            </a:endParaRPr>
          </a:p>
          <a:p>
            <a:pPr marL="0" indent="643451">
              <a:spcBef>
                <a:spcPts val="1600"/>
              </a:spcBef>
              <a:buNone/>
            </a:pPr>
            <a:r>
              <a:rPr lang="pt-BR" sz="1733">
                <a:latin typeface="Comic Sans MS"/>
                <a:ea typeface="Comic Sans MS"/>
                <a:cs typeface="Comic Sans MS"/>
                <a:sym typeface="Comic Sans MS"/>
              </a:rPr>
              <a:t>Identificar e nomear figuras planas (círculo, quadrado, retângulo e triângulo) em desenhos apresentados em diferentes disposições ou em contornos de faces de sólidos geométricos.</a:t>
            </a:r>
            <a:endParaRPr sz="1733">
              <a:latin typeface="Comic Sans MS"/>
              <a:ea typeface="Comic Sans MS"/>
              <a:cs typeface="Comic Sans MS"/>
              <a:sym typeface="Comic Sans MS"/>
            </a:endParaRPr>
          </a:p>
          <a:p>
            <a:pPr marL="0" indent="0">
              <a:buNone/>
            </a:pPr>
            <a:endParaRPr sz="1733">
              <a:latin typeface="Comic Sans MS"/>
              <a:ea typeface="Comic Sans MS"/>
              <a:cs typeface="Comic Sans MS"/>
              <a:sym typeface="Comic Sans MS"/>
            </a:endParaRPr>
          </a:p>
          <a:p>
            <a:pPr marL="0" indent="0">
              <a:spcBef>
                <a:spcPts val="1600"/>
              </a:spcBef>
              <a:spcAft>
                <a:spcPts val="1600"/>
              </a:spcAft>
              <a:buNone/>
            </a:pPr>
            <a:endParaRPr sz="1733">
              <a:latin typeface="Comic Sans MS"/>
              <a:ea typeface="Comic Sans MS"/>
              <a:cs typeface="Comic Sans MS"/>
              <a:sym typeface="Comic Sans MS"/>
            </a:endParaRPr>
          </a:p>
        </p:txBody>
      </p:sp>
      <p:sp>
        <p:nvSpPr>
          <p:cNvPr id="424" name="Google Shape;424;p59"/>
          <p:cNvSpPr txBox="1"/>
          <p:nvPr/>
        </p:nvSpPr>
        <p:spPr>
          <a:xfrm>
            <a:off x="125333" y="6285000"/>
            <a:ext cx="11826400" cy="656421"/>
          </a:xfrm>
          <a:prstGeom prst="rect">
            <a:avLst/>
          </a:prstGeom>
          <a:noFill/>
          <a:ln>
            <a:noFill/>
          </a:ln>
        </p:spPr>
        <p:txBody>
          <a:bodyPr spcFirstLastPara="1" wrap="square" lIns="121900" tIns="121900" rIns="121900" bIns="121900" anchor="t" anchorCtr="0">
            <a:spAutoFit/>
          </a:bodyPr>
          <a:lstStyle/>
          <a:p>
            <a:r>
              <a:rPr lang="pt-BR" sz="1333"/>
              <a:t>FONTE: Secretaria de Educação Básica do Ministério da Educação. Uso de Recursos Educacionais Digitais. </a:t>
            </a:r>
            <a:r>
              <a:rPr lang="pt-BR" sz="1333" u="sng">
                <a:solidFill>
                  <a:schemeClr val="hlink"/>
                </a:solidFill>
                <a:hlinkClick r:id="rId3"/>
              </a:rPr>
              <a:t>https://avamec.mec.gov.br/#/instituicao/seb/curso/10761/unidade/5481/acessar?continue=true</a:t>
            </a:r>
            <a:r>
              <a:rPr lang="pt-BR" sz="1333"/>
              <a:t> AVAMEC, </a:t>
            </a:r>
            <a:endParaRPr sz="1333"/>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60"/>
          <p:cNvSpPr txBox="1">
            <a:spLocks noGrp="1"/>
          </p:cNvSpPr>
          <p:nvPr>
            <p:ph type="title"/>
          </p:nvPr>
        </p:nvSpPr>
        <p:spPr>
          <a:xfrm>
            <a:off x="415600" y="306867"/>
            <a:ext cx="11360800" cy="763600"/>
          </a:xfrm>
          <a:prstGeom prst="rect">
            <a:avLst/>
          </a:prstGeom>
        </p:spPr>
        <p:txBody>
          <a:bodyPr spcFirstLastPara="1" vert="horz" wrap="square" lIns="121900" tIns="121900" rIns="121900" bIns="121900" rtlCol="0" anchor="t" anchorCtr="0">
            <a:normAutofit fontScale="90000"/>
          </a:bodyPr>
          <a:lstStyle/>
          <a:p>
            <a:r>
              <a:rPr lang="pt-BR" sz="2533" b="1">
                <a:solidFill>
                  <a:srgbClr val="4A4A4A"/>
                </a:solidFill>
                <a:highlight>
                  <a:srgbClr val="00FFFF"/>
                </a:highlight>
                <a:latin typeface="Comic Sans MS"/>
                <a:ea typeface="Comic Sans MS"/>
                <a:cs typeface="Comic Sans MS"/>
                <a:sym typeface="Comic Sans MS"/>
              </a:rPr>
              <a:t>MEU ALBUM GEOMÉTRICO</a:t>
            </a:r>
            <a:r>
              <a:rPr lang="pt-BR" sz="2533" b="1">
                <a:solidFill>
                  <a:srgbClr val="4A4A4A"/>
                </a:solidFill>
                <a:highlight>
                  <a:schemeClr val="lt1"/>
                </a:highlight>
                <a:latin typeface="Comic Sans MS"/>
                <a:ea typeface="Comic Sans MS"/>
                <a:cs typeface="Comic Sans MS"/>
                <a:sym typeface="Comic Sans MS"/>
              </a:rPr>
              <a:t> </a:t>
            </a:r>
            <a:r>
              <a:rPr lang="pt-BR" sz="2533" b="1">
                <a:solidFill>
                  <a:srgbClr val="4A4A4A"/>
                </a:solidFill>
                <a:highlight>
                  <a:srgbClr val="FFFFFF"/>
                </a:highlight>
                <a:latin typeface="Comic Sans MS"/>
                <a:ea typeface="Comic Sans MS"/>
                <a:cs typeface="Comic Sans MS"/>
                <a:sym typeface="Comic Sans MS"/>
              </a:rPr>
              <a:t> - ATIVIDADES LISTADAS NA BNCC - NO CAMPO DA LÍNGUA PORTUGUESA:</a:t>
            </a:r>
            <a:endParaRPr sz="4667" b="1">
              <a:latin typeface="Comic Sans MS"/>
              <a:ea typeface="Comic Sans MS"/>
              <a:cs typeface="Comic Sans MS"/>
              <a:sym typeface="Comic Sans MS"/>
            </a:endParaRPr>
          </a:p>
        </p:txBody>
      </p:sp>
      <p:sp>
        <p:nvSpPr>
          <p:cNvPr id="430" name="Google Shape;430;p60"/>
          <p:cNvSpPr txBox="1">
            <a:spLocks noGrp="1"/>
          </p:cNvSpPr>
          <p:nvPr>
            <p:ph type="body" idx="1"/>
          </p:nvPr>
        </p:nvSpPr>
        <p:spPr>
          <a:xfrm>
            <a:off x="1916667" y="1654233"/>
            <a:ext cx="7519600" cy="4230000"/>
          </a:xfrm>
          <a:prstGeom prst="rect">
            <a:avLst/>
          </a:prstGeom>
          <a:solidFill>
            <a:srgbClr val="FFF2F2"/>
          </a:solidFill>
        </p:spPr>
        <p:txBody>
          <a:bodyPr spcFirstLastPara="1" vert="horz" wrap="square" lIns="121900" tIns="121900" rIns="121900" bIns="121900" rtlCol="0" anchor="t" anchorCtr="0">
            <a:normAutofit/>
          </a:bodyPr>
          <a:lstStyle/>
          <a:p>
            <a:pPr marL="0" indent="0">
              <a:lnSpc>
                <a:spcPct val="105000"/>
              </a:lnSpc>
              <a:buNone/>
            </a:pPr>
            <a:r>
              <a:rPr lang="pt-BR" sz="2000" b="1">
                <a:latin typeface="Comic Sans MS"/>
                <a:ea typeface="Comic Sans MS"/>
                <a:cs typeface="Comic Sans MS"/>
                <a:sym typeface="Comic Sans MS"/>
              </a:rPr>
              <a:t>HABILIDADE (EF01LP17)</a:t>
            </a:r>
            <a:endParaRPr sz="2000" b="1">
              <a:latin typeface="Comic Sans MS"/>
              <a:ea typeface="Comic Sans MS"/>
              <a:cs typeface="Comic Sans MS"/>
              <a:sym typeface="Comic Sans MS"/>
            </a:endParaRPr>
          </a:p>
          <a:p>
            <a:pPr marL="0" indent="0">
              <a:lnSpc>
                <a:spcPct val="105000"/>
              </a:lnSpc>
              <a:spcBef>
                <a:spcPts val="1600"/>
              </a:spcBef>
              <a:buNone/>
            </a:pPr>
            <a:r>
              <a:rPr lang="pt-BR" sz="2000">
                <a:latin typeface="Comic Sans MS"/>
                <a:ea typeface="Comic Sans MS"/>
                <a:cs typeface="Comic Sans MS"/>
                <a:sym typeface="Comic Sans MS"/>
              </a:rPr>
              <a:t>Planejar e produzir, em colaboração com os colegas e com a ajuda do professor, listas, agendas, calendários, avisos, convites, receitas, instruções de montagem e legendas para álbuns, fotos ou ilustrações (digitais ou impressos), dentre outros gêneros do campo da vida cotidiana, considerando a situação comunicativa e o tema/assunto/finalidade do texto</a:t>
            </a:r>
            <a:endParaRPr sz="2000">
              <a:latin typeface="Comic Sans MS"/>
              <a:ea typeface="Comic Sans MS"/>
              <a:cs typeface="Comic Sans MS"/>
              <a:sym typeface="Comic Sans MS"/>
            </a:endParaRPr>
          </a:p>
          <a:p>
            <a:pPr marL="0" indent="0">
              <a:lnSpc>
                <a:spcPct val="105000"/>
              </a:lnSpc>
              <a:spcBef>
                <a:spcPts val="1600"/>
              </a:spcBef>
              <a:spcAft>
                <a:spcPts val="1600"/>
              </a:spcAft>
              <a:buNone/>
            </a:pPr>
            <a:endParaRPr sz="2133"/>
          </a:p>
        </p:txBody>
      </p:sp>
      <p:sp>
        <p:nvSpPr>
          <p:cNvPr id="431" name="Google Shape;431;p60"/>
          <p:cNvSpPr txBox="1"/>
          <p:nvPr/>
        </p:nvSpPr>
        <p:spPr>
          <a:xfrm>
            <a:off x="125333" y="6285000"/>
            <a:ext cx="11826400" cy="656421"/>
          </a:xfrm>
          <a:prstGeom prst="rect">
            <a:avLst/>
          </a:prstGeom>
          <a:noFill/>
          <a:ln>
            <a:noFill/>
          </a:ln>
        </p:spPr>
        <p:txBody>
          <a:bodyPr spcFirstLastPara="1" wrap="square" lIns="121900" tIns="121900" rIns="121900" bIns="121900" anchor="t" anchorCtr="0">
            <a:spAutoFit/>
          </a:bodyPr>
          <a:lstStyle/>
          <a:p>
            <a:r>
              <a:rPr lang="pt-BR" sz="1333"/>
              <a:t>FONTE: Secretaria de Educação Básica do Ministério da Educação. Uso de Recursos Educacionais Digitais. </a:t>
            </a:r>
            <a:r>
              <a:rPr lang="pt-BR" sz="1333" u="sng">
                <a:solidFill>
                  <a:schemeClr val="hlink"/>
                </a:solidFill>
                <a:hlinkClick r:id="rId3"/>
              </a:rPr>
              <a:t>https://avamec.mec.gov.br/#/instituicao/seb/curso/10761/unidade/5481/acessar?continue=true</a:t>
            </a:r>
            <a:r>
              <a:rPr lang="pt-BR" sz="1333"/>
              <a:t> AVAMEC, </a:t>
            </a:r>
            <a:endParaRPr sz="1333"/>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3"/>
          <p:cNvSpPr txBox="1">
            <a:spLocks noGrp="1"/>
          </p:cNvSpPr>
          <p:nvPr>
            <p:ph type="title"/>
          </p:nvPr>
        </p:nvSpPr>
        <p:spPr>
          <a:prstGeom prst="rect">
            <a:avLst/>
          </a:prstGeom>
        </p:spPr>
        <p:txBody>
          <a:bodyPr spcFirstLastPara="1" vert="horz" wrap="square" lIns="121900" tIns="121900" rIns="121900" bIns="121900" rtlCol="0" anchor="t" anchorCtr="0">
            <a:normAutofit/>
          </a:bodyPr>
          <a:lstStyle/>
          <a:p>
            <a:r>
              <a:rPr lang="pt-BR"/>
              <a:t>VAMOS CONHECER OS TIPOS DE RECURSOS</a:t>
            </a:r>
            <a:endParaRPr/>
          </a:p>
        </p:txBody>
      </p:sp>
      <p:pic>
        <p:nvPicPr>
          <p:cNvPr id="285" name="Google Shape;285;p43"/>
          <p:cNvPicPr preferRelativeResize="0"/>
          <p:nvPr/>
        </p:nvPicPr>
        <p:blipFill>
          <a:blip r:embed="rId3">
            <a:alphaModFix/>
          </a:blip>
          <a:stretch>
            <a:fillRect/>
          </a:stretch>
        </p:blipFill>
        <p:spPr>
          <a:xfrm>
            <a:off x="1284967" y="1261801"/>
            <a:ext cx="8979108" cy="5109967"/>
          </a:xfrm>
          <a:prstGeom prst="rect">
            <a:avLst/>
          </a:prstGeom>
          <a:noFill/>
          <a:ln>
            <a:noFill/>
          </a:ln>
        </p:spPr>
      </p:pic>
      <p:sp>
        <p:nvSpPr>
          <p:cNvPr id="286" name="Google Shape;286;p43"/>
          <p:cNvSpPr txBox="1"/>
          <p:nvPr/>
        </p:nvSpPr>
        <p:spPr>
          <a:xfrm>
            <a:off x="122900" y="6214734"/>
            <a:ext cx="10569600" cy="876097"/>
          </a:xfrm>
          <a:prstGeom prst="rect">
            <a:avLst/>
          </a:prstGeom>
          <a:noFill/>
          <a:ln>
            <a:noFill/>
          </a:ln>
        </p:spPr>
        <p:txBody>
          <a:bodyPr spcFirstLastPara="1" wrap="square" lIns="121900" tIns="121900" rIns="121900" bIns="121900" anchor="t" anchorCtr="0">
            <a:spAutoFit/>
          </a:bodyPr>
          <a:lstStyle/>
          <a:p>
            <a:pPr>
              <a:lnSpc>
                <a:spcPct val="115000"/>
              </a:lnSpc>
              <a:spcAft>
                <a:spcPts val="1600"/>
              </a:spcAft>
            </a:pPr>
            <a:r>
              <a:rPr lang="pt-BR" sz="2400">
                <a:solidFill>
                  <a:schemeClr val="dk2"/>
                </a:solidFill>
              </a:rPr>
              <a:t>Fonte: http://www.labtime.ufg.br/modulos/educacao-conectada/mod5</a:t>
            </a:r>
            <a:endParaRPr sz="2400">
              <a:solidFill>
                <a:schemeClr val="dk2"/>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61"/>
          <p:cNvSpPr txBox="1">
            <a:spLocks noGrp="1"/>
          </p:cNvSpPr>
          <p:nvPr>
            <p:ph type="title"/>
          </p:nvPr>
        </p:nvSpPr>
        <p:spPr>
          <a:prstGeom prst="rect">
            <a:avLst/>
          </a:prstGeom>
        </p:spPr>
        <p:txBody>
          <a:bodyPr spcFirstLastPara="1" vert="horz" wrap="square" lIns="121900" tIns="121900" rIns="121900" bIns="121900" rtlCol="0" anchor="t" anchorCtr="0">
            <a:normAutofit/>
          </a:bodyPr>
          <a:lstStyle/>
          <a:p>
            <a:r>
              <a:rPr lang="pt-BR" sz="2533" b="1">
                <a:solidFill>
                  <a:srgbClr val="4A4A4A"/>
                </a:solidFill>
                <a:highlight>
                  <a:srgbClr val="00FFFF"/>
                </a:highlight>
                <a:latin typeface="Comic Sans MS"/>
                <a:ea typeface="Comic Sans MS"/>
                <a:cs typeface="Comic Sans MS"/>
                <a:sym typeface="Comic Sans MS"/>
              </a:rPr>
              <a:t>QUAL É O SEU PEDIDO?</a:t>
            </a:r>
            <a:r>
              <a:rPr lang="pt-BR" sz="2533" b="1">
                <a:solidFill>
                  <a:srgbClr val="4A4A4A"/>
                </a:solidFill>
                <a:highlight>
                  <a:srgbClr val="FFFFFF"/>
                </a:highlight>
                <a:latin typeface="Comic Sans MS"/>
                <a:ea typeface="Comic Sans MS"/>
                <a:cs typeface="Comic Sans MS"/>
                <a:sym typeface="Comic Sans MS"/>
              </a:rPr>
              <a:t> LÍNGUA PORTUGUESA</a:t>
            </a:r>
            <a:endParaRPr sz="2533" b="1">
              <a:solidFill>
                <a:srgbClr val="4A4A4A"/>
              </a:solidFill>
              <a:highlight>
                <a:srgbClr val="FFFFFF"/>
              </a:highlight>
              <a:latin typeface="Comic Sans MS"/>
              <a:ea typeface="Comic Sans MS"/>
              <a:cs typeface="Comic Sans MS"/>
              <a:sym typeface="Comic Sans MS"/>
            </a:endParaRPr>
          </a:p>
        </p:txBody>
      </p:sp>
      <p:sp>
        <p:nvSpPr>
          <p:cNvPr id="437" name="Google Shape;437;p61"/>
          <p:cNvSpPr txBox="1">
            <a:spLocks noGrp="1"/>
          </p:cNvSpPr>
          <p:nvPr>
            <p:ph type="body" idx="1"/>
          </p:nvPr>
        </p:nvSpPr>
        <p:spPr>
          <a:xfrm>
            <a:off x="523033" y="1356967"/>
            <a:ext cx="5690400" cy="4555200"/>
          </a:xfrm>
          <a:prstGeom prst="rect">
            <a:avLst/>
          </a:prstGeom>
        </p:spPr>
        <p:txBody>
          <a:bodyPr spcFirstLastPara="1" vert="horz" wrap="square" lIns="121900" tIns="121900" rIns="121900" bIns="121900" rtlCol="0" anchor="t" anchorCtr="0">
            <a:normAutofit fontScale="40000" lnSpcReduction="20000"/>
          </a:bodyPr>
          <a:lstStyle/>
          <a:p>
            <a:pPr marL="0" indent="0">
              <a:spcAft>
                <a:spcPts val="1600"/>
              </a:spcAft>
              <a:buClr>
                <a:schemeClr val="dk1"/>
              </a:buClr>
              <a:buSzPts val="358"/>
              <a:buNone/>
            </a:pPr>
            <a:r>
              <a:rPr lang="pt-BR" sz="6933">
                <a:latin typeface="Comic Sans MS"/>
                <a:ea typeface="Comic Sans MS"/>
                <a:cs typeface="Comic Sans MS"/>
                <a:sym typeface="Comic Sans MS"/>
              </a:rPr>
              <a:t>O recurso "Qual é o seu pedido?" busca trabalhar a leitura e a produção de cardápios, por meio da apresentação de situações de interação com esse gênero, contextualizadas nas funções de cliente, de garçom/garçonete e de chef. Assim, pretende-se explorar a compreensão sobre o gênero a partir de sua funcionalidade. </a:t>
            </a:r>
            <a:endParaRPr/>
          </a:p>
        </p:txBody>
      </p:sp>
      <p:pic>
        <p:nvPicPr>
          <p:cNvPr id="438" name="Google Shape;438;p61"/>
          <p:cNvPicPr preferRelativeResize="0"/>
          <p:nvPr/>
        </p:nvPicPr>
        <p:blipFill>
          <a:blip r:embed="rId3">
            <a:alphaModFix/>
          </a:blip>
          <a:stretch>
            <a:fillRect/>
          </a:stretch>
        </p:blipFill>
        <p:spPr>
          <a:xfrm>
            <a:off x="6750533" y="1078629"/>
            <a:ext cx="4000000" cy="3586105"/>
          </a:xfrm>
          <a:prstGeom prst="rect">
            <a:avLst/>
          </a:prstGeom>
          <a:noFill/>
          <a:ln>
            <a:noFill/>
          </a:ln>
        </p:spPr>
      </p:pic>
      <p:sp>
        <p:nvSpPr>
          <p:cNvPr id="439" name="Google Shape;439;p61"/>
          <p:cNvSpPr txBox="1"/>
          <p:nvPr/>
        </p:nvSpPr>
        <p:spPr>
          <a:xfrm>
            <a:off x="7090767" y="4780901"/>
            <a:ext cx="4000000" cy="1231066"/>
          </a:xfrm>
          <a:prstGeom prst="rect">
            <a:avLst/>
          </a:prstGeom>
          <a:noFill/>
          <a:ln>
            <a:noFill/>
          </a:ln>
        </p:spPr>
        <p:txBody>
          <a:bodyPr spcFirstLastPara="1" wrap="square" lIns="121900" tIns="121900" rIns="121900" bIns="121900" anchor="t" anchorCtr="0">
            <a:spAutoFit/>
          </a:bodyPr>
          <a:lstStyle/>
          <a:p>
            <a:r>
              <a:rPr lang="pt-BR" sz="1600">
                <a:solidFill>
                  <a:srgbClr val="4A4A4A"/>
                </a:solidFill>
                <a:highlight>
                  <a:srgbClr val="FFFFFF"/>
                </a:highlight>
              </a:rPr>
              <a:t>Baixe do site do MEC em:</a:t>
            </a:r>
            <a:endParaRPr sz="1600">
              <a:solidFill>
                <a:srgbClr val="4A4A4A"/>
              </a:solidFill>
              <a:highlight>
                <a:srgbClr val="FFFFFF"/>
              </a:highlight>
            </a:endParaRPr>
          </a:p>
          <a:p>
            <a:r>
              <a:rPr lang="pt-BR" sz="1600">
                <a:solidFill>
                  <a:srgbClr val="BF315E"/>
                </a:solidFill>
                <a:highlight>
                  <a:srgbClr val="FFFFFF"/>
                </a:highlight>
                <a:uFill>
                  <a:noFill/>
                </a:uFill>
                <a:hlinkClick r:id="rId4">
                  <a:extLst>
                    <a:ext uri="{A12FA001-AC4F-418D-AE19-62706E023703}">
                      <ahyp:hlinkClr xmlns:ahyp="http://schemas.microsoft.com/office/drawing/2018/hyperlinkcolor" val="tx"/>
                    </a:ext>
                  </a:extLst>
                </a:hlinkClick>
              </a:rPr>
              <a:t>https://plataformaintegrada.mec.gov.br/recurso?id=35899&amp;name=Qual%20%C3%A9%20o%20</a:t>
            </a:r>
            <a:endParaRPr sz="2400"/>
          </a:p>
        </p:txBody>
      </p:sp>
      <p:sp>
        <p:nvSpPr>
          <p:cNvPr id="440" name="Google Shape;440;p61"/>
          <p:cNvSpPr txBox="1"/>
          <p:nvPr/>
        </p:nvSpPr>
        <p:spPr>
          <a:xfrm>
            <a:off x="125333" y="6285000"/>
            <a:ext cx="11826400" cy="656421"/>
          </a:xfrm>
          <a:prstGeom prst="rect">
            <a:avLst/>
          </a:prstGeom>
          <a:noFill/>
          <a:ln>
            <a:noFill/>
          </a:ln>
        </p:spPr>
        <p:txBody>
          <a:bodyPr spcFirstLastPara="1" wrap="square" lIns="121900" tIns="121900" rIns="121900" bIns="121900" anchor="t" anchorCtr="0">
            <a:spAutoFit/>
          </a:bodyPr>
          <a:lstStyle/>
          <a:p>
            <a:r>
              <a:rPr lang="pt-BR" sz="1333"/>
              <a:t>FONTE: Secretaria de Educação Básica do Ministério da Educação. Uso de Recursos Educacionais Digitais. </a:t>
            </a:r>
            <a:r>
              <a:rPr lang="pt-BR" sz="1333" u="sng">
                <a:solidFill>
                  <a:schemeClr val="hlink"/>
                </a:solidFill>
                <a:hlinkClick r:id="rId5"/>
              </a:rPr>
              <a:t>https://avamec.mec.gov.br/#/instituicao/seb/curso/10761/unidade/5481/acessar?continue=true</a:t>
            </a:r>
            <a:r>
              <a:rPr lang="pt-BR" sz="1333"/>
              <a:t> AVAMEC, </a:t>
            </a:r>
            <a:endParaRPr sz="1333"/>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62"/>
          <p:cNvSpPr txBox="1">
            <a:spLocks noGrp="1"/>
          </p:cNvSpPr>
          <p:nvPr>
            <p:ph type="title"/>
          </p:nvPr>
        </p:nvSpPr>
        <p:spPr>
          <a:prstGeom prst="rect">
            <a:avLst/>
          </a:prstGeom>
        </p:spPr>
        <p:txBody>
          <a:bodyPr spcFirstLastPara="1" vert="horz" wrap="square" lIns="121900" tIns="121900" rIns="121900" bIns="121900" rtlCol="0" anchor="t" anchorCtr="0">
            <a:normAutofit/>
          </a:bodyPr>
          <a:lstStyle/>
          <a:p>
            <a:pPr>
              <a:buClr>
                <a:schemeClr val="dk1"/>
              </a:buClr>
              <a:buSzPts val="1100"/>
            </a:pPr>
            <a:r>
              <a:rPr lang="pt-BR" sz="2533" b="1">
                <a:solidFill>
                  <a:srgbClr val="4A4A4A"/>
                </a:solidFill>
                <a:highlight>
                  <a:schemeClr val="lt1"/>
                </a:highlight>
                <a:latin typeface="Comic Sans MS"/>
                <a:ea typeface="Comic Sans MS"/>
                <a:cs typeface="Comic Sans MS"/>
                <a:sym typeface="Comic Sans MS"/>
              </a:rPr>
              <a:t>ATIVIDADES LISTADAS NA BNCC - NO CAMPO DA LÍNGUA PORTUGUESA:</a:t>
            </a:r>
            <a:endParaRPr/>
          </a:p>
        </p:txBody>
      </p:sp>
      <p:sp>
        <p:nvSpPr>
          <p:cNvPr id="446" name="Google Shape;446;p62"/>
          <p:cNvSpPr txBox="1">
            <a:spLocks noGrp="1"/>
          </p:cNvSpPr>
          <p:nvPr>
            <p:ph type="body" idx="1"/>
          </p:nvPr>
        </p:nvSpPr>
        <p:spPr>
          <a:xfrm>
            <a:off x="502333" y="1347400"/>
            <a:ext cx="10648000" cy="4608000"/>
          </a:xfrm>
          <a:prstGeom prst="rect">
            <a:avLst/>
          </a:prstGeom>
          <a:solidFill>
            <a:srgbClr val="FFFCED"/>
          </a:solidFill>
        </p:spPr>
        <p:txBody>
          <a:bodyPr spcFirstLastPara="1" vert="horz" wrap="square" lIns="121900" tIns="121900" rIns="121900" bIns="121900" rtlCol="0" anchor="t" anchorCtr="0">
            <a:noAutofit/>
          </a:bodyPr>
          <a:lstStyle/>
          <a:p>
            <a:pPr marL="0" indent="0">
              <a:spcBef>
                <a:spcPts val="1600"/>
              </a:spcBef>
              <a:buClr>
                <a:schemeClr val="dk1"/>
              </a:buClr>
              <a:buSzPts val="1100"/>
              <a:buNone/>
            </a:pPr>
            <a:r>
              <a:rPr lang="pt-BR" sz="1733" b="1">
                <a:latin typeface="Comic Sans MS"/>
                <a:ea typeface="Comic Sans MS"/>
                <a:cs typeface="Comic Sans MS"/>
                <a:sym typeface="Comic Sans MS"/>
              </a:rPr>
              <a:t>HABILIDADE (EF12LP01)</a:t>
            </a:r>
            <a:endParaRPr sz="1733" b="1">
              <a:latin typeface="Comic Sans MS"/>
              <a:ea typeface="Comic Sans MS"/>
              <a:cs typeface="Comic Sans MS"/>
              <a:sym typeface="Comic Sans MS"/>
            </a:endParaRPr>
          </a:p>
          <a:p>
            <a:pPr marL="0" indent="0">
              <a:spcBef>
                <a:spcPts val="1600"/>
              </a:spcBef>
              <a:buClr>
                <a:schemeClr val="dk1"/>
              </a:buClr>
              <a:buSzPts val="1100"/>
              <a:buNone/>
            </a:pPr>
            <a:r>
              <a:rPr lang="pt-BR" sz="1733">
                <a:latin typeface="Comic Sans MS"/>
                <a:ea typeface="Comic Sans MS"/>
                <a:cs typeface="Comic Sans MS"/>
                <a:sym typeface="Comic Sans MS"/>
              </a:rPr>
              <a:t>Ler palavras novas com precisão na decodificação, no caso de palavras de uso frequente, ler globalmente, por memorização.</a:t>
            </a:r>
            <a:endParaRPr sz="1733">
              <a:latin typeface="Comic Sans MS"/>
              <a:ea typeface="Comic Sans MS"/>
              <a:cs typeface="Comic Sans MS"/>
              <a:sym typeface="Comic Sans MS"/>
            </a:endParaRPr>
          </a:p>
          <a:p>
            <a:pPr marL="0" indent="0">
              <a:spcBef>
                <a:spcPts val="1600"/>
              </a:spcBef>
              <a:buClr>
                <a:schemeClr val="dk1"/>
              </a:buClr>
              <a:buSzPts val="1100"/>
              <a:buNone/>
            </a:pPr>
            <a:r>
              <a:rPr lang="pt-BR" sz="1733" b="1">
                <a:latin typeface="Comic Sans MS"/>
                <a:ea typeface="Comic Sans MS"/>
                <a:cs typeface="Comic Sans MS"/>
                <a:sym typeface="Comic Sans MS"/>
              </a:rPr>
              <a:t>HABILIDADE (EF12LP04)</a:t>
            </a:r>
            <a:endParaRPr sz="1733" b="1">
              <a:latin typeface="Comic Sans MS"/>
              <a:ea typeface="Comic Sans MS"/>
              <a:cs typeface="Comic Sans MS"/>
              <a:sym typeface="Comic Sans MS"/>
            </a:endParaRPr>
          </a:p>
          <a:p>
            <a:pPr marL="0" indent="0">
              <a:spcBef>
                <a:spcPts val="1600"/>
              </a:spcBef>
              <a:buClr>
                <a:schemeClr val="dk1"/>
              </a:buClr>
              <a:buSzPts val="1100"/>
              <a:buNone/>
            </a:pPr>
            <a:r>
              <a:rPr lang="pt-BR" sz="1733">
                <a:latin typeface="Comic Sans MS"/>
                <a:ea typeface="Comic Sans MS"/>
                <a:cs typeface="Comic Sans MS"/>
                <a:sym typeface="Comic Sans MS"/>
              </a:rPr>
              <a:t>Ler e compreender, em colaboração com os colegas e com a ajuda do professor ou já com certa autonomia, listas [...] do campo da vida cotidiana, considerando a situação comunicativa e o tema/assunto do texto e relacionando sua forma de organização à sua finalidade.</a:t>
            </a:r>
            <a:endParaRPr sz="1733">
              <a:latin typeface="Comic Sans MS"/>
              <a:ea typeface="Comic Sans MS"/>
              <a:cs typeface="Comic Sans MS"/>
              <a:sym typeface="Comic Sans MS"/>
            </a:endParaRPr>
          </a:p>
          <a:p>
            <a:pPr marL="0" indent="0">
              <a:spcBef>
                <a:spcPts val="1600"/>
              </a:spcBef>
              <a:buClr>
                <a:schemeClr val="dk1"/>
              </a:buClr>
              <a:buSzPts val="1100"/>
              <a:buNone/>
            </a:pPr>
            <a:r>
              <a:rPr lang="pt-BR" sz="1733" b="1">
                <a:latin typeface="Comic Sans MS"/>
                <a:ea typeface="Comic Sans MS"/>
                <a:cs typeface="Comic Sans MS"/>
                <a:sym typeface="Comic Sans MS"/>
              </a:rPr>
              <a:t>HABILIDADE (EF02LP13)</a:t>
            </a:r>
            <a:endParaRPr sz="1733" b="1">
              <a:latin typeface="Comic Sans MS"/>
              <a:ea typeface="Comic Sans MS"/>
              <a:cs typeface="Comic Sans MS"/>
              <a:sym typeface="Comic Sans MS"/>
            </a:endParaRPr>
          </a:p>
          <a:p>
            <a:pPr marL="0" indent="0">
              <a:spcBef>
                <a:spcPts val="1600"/>
              </a:spcBef>
              <a:buClr>
                <a:schemeClr val="dk1"/>
              </a:buClr>
              <a:buSzPts val="1100"/>
              <a:buNone/>
            </a:pPr>
            <a:r>
              <a:rPr lang="pt-BR" sz="1733">
                <a:latin typeface="Comic Sans MS"/>
                <a:ea typeface="Comic Sans MS"/>
                <a:cs typeface="Comic Sans MS"/>
                <a:sym typeface="Comic Sans MS"/>
              </a:rPr>
              <a:t>Planejar e produzir bilhetes e cartas, em meio impresso e/ou digital, dentre outros gêneros do campo da vida cotidiana, considerando a situação comunicativa e o tema/assunto/finalidade do texto.</a:t>
            </a:r>
            <a:endParaRPr sz="1733">
              <a:latin typeface="Comic Sans MS"/>
              <a:ea typeface="Comic Sans MS"/>
              <a:cs typeface="Comic Sans MS"/>
              <a:sym typeface="Comic Sans MS"/>
            </a:endParaRPr>
          </a:p>
          <a:p>
            <a:pPr marL="0" indent="0">
              <a:spcBef>
                <a:spcPts val="1600"/>
              </a:spcBef>
              <a:buClr>
                <a:schemeClr val="dk1"/>
              </a:buClr>
              <a:buSzPts val="1100"/>
              <a:buNone/>
            </a:pPr>
            <a:endParaRPr sz="1733">
              <a:latin typeface="Comic Sans MS"/>
              <a:ea typeface="Comic Sans MS"/>
              <a:cs typeface="Comic Sans MS"/>
              <a:sym typeface="Comic Sans MS"/>
            </a:endParaRPr>
          </a:p>
          <a:p>
            <a:pPr marL="0" indent="0">
              <a:lnSpc>
                <a:spcPct val="100000"/>
              </a:lnSpc>
              <a:spcBef>
                <a:spcPts val="1600"/>
              </a:spcBef>
              <a:buNone/>
            </a:pPr>
            <a:r>
              <a:rPr lang="pt-BR" sz="1333">
                <a:solidFill>
                  <a:srgbClr val="000000"/>
                </a:solidFill>
              </a:rPr>
              <a:t>FONTE: Secretaria de Educação Básica do Ministério da Educação. Uso de Recursos Educacionais Digitais. </a:t>
            </a:r>
            <a:r>
              <a:rPr lang="pt-BR" sz="1333" u="sng">
                <a:solidFill>
                  <a:schemeClr val="hlink"/>
                </a:solidFill>
                <a:hlinkClick r:id="rId3"/>
              </a:rPr>
              <a:t>https://avamec.mec.gov.br/#/instituicao/seb/curso/10761/unidade/5481/acessar?continue=true</a:t>
            </a:r>
            <a:r>
              <a:rPr lang="pt-BR" sz="1333">
                <a:solidFill>
                  <a:srgbClr val="000000"/>
                </a:solidFill>
              </a:rPr>
              <a:t> AVAMEC, </a:t>
            </a:r>
            <a:endParaRPr sz="1333">
              <a:solidFill>
                <a:srgbClr val="000000"/>
              </a:solidFill>
            </a:endParaRPr>
          </a:p>
          <a:p>
            <a:pPr marL="0" indent="0">
              <a:spcAft>
                <a:spcPts val="160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63"/>
          <p:cNvSpPr txBox="1">
            <a:spLocks noGrp="1"/>
          </p:cNvSpPr>
          <p:nvPr>
            <p:ph type="title"/>
          </p:nvPr>
        </p:nvSpPr>
        <p:spPr>
          <a:prstGeom prst="rect">
            <a:avLst/>
          </a:prstGeom>
        </p:spPr>
        <p:txBody>
          <a:bodyPr spcFirstLastPara="1" vert="horz" wrap="square" lIns="121900" tIns="121900" rIns="121900" bIns="121900" rtlCol="0" anchor="t" anchorCtr="0">
            <a:normAutofit/>
          </a:bodyPr>
          <a:lstStyle/>
          <a:p>
            <a:r>
              <a:rPr lang="pt-BR" sz="2533" b="1">
                <a:solidFill>
                  <a:srgbClr val="4A4A4A"/>
                </a:solidFill>
                <a:highlight>
                  <a:schemeClr val="lt1"/>
                </a:highlight>
                <a:latin typeface="Comic Sans MS"/>
                <a:ea typeface="Comic Sans MS"/>
                <a:cs typeface="Comic Sans MS"/>
                <a:sym typeface="Comic Sans MS"/>
              </a:rPr>
              <a:t>ATIVIDADES LISTADAS NA BNCC - NO CAMPO DA LÍNGUA PORTUGUESA:</a:t>
            </a:r>
            <a:endParaRPr/>
          </a:p>
        </p:txBody>
      </p:sp>
      <p:sp>
        <p:nvSpPr>
          <p:cNvPr id="452" name="Google Shape;452;p63"/>
          <p:cNvSpPr txBox="1">
            <a:spLocks noGrp="1"/>
          </p:cNvSpPr>
          <p:nvPr>
            <p:ph type="body" idx="1"/>
          </p:nvPr>
        </p:nvSpPr>
        <p:spPr>
          <a:xfrm>
            <a:off x="1055433" y="1504100"/>
            <a:ext cx="9276400" cy="4727200"/>
          </a:xfrm>
          <a:prstGeom prst="rect">
            <a:avLst/>
          </a:prstGeom>
          <a:solidFill>
            <a:srgbClr val="FFFCED"/>
          </a:solidFill>
        </p:spPr>
        <p:txBody>
          <a:bodyPr spcFirstLastPara="1" vert="horz" wrap="square" lIns="121900" tIns="121900" rIns="121900" bIns="121900" rtlCol="0" anchor="t" anchorCtr="0">
            <a:noAutofit/>
          </a:bodyPr>
          <a:lstStyle/>
          <a:p>
            <a:pPr marL="0" indent="0">
              <a:buClr>
                <a:schemeClr val="dk1"/>
              </a:buClr>
              <a:buSzPts val="1100"/>
              <a:buNone/>
            </a:pPr>
            <a:r>
              <a:rPr lang="pt-BR" sz="1733" b="1">
                <a:latin typeface="Comic Sans MS"/>
                <a:ea typeface="Comic Sans MS"/>
                <a:cs typeface="Comic Sans MS"/>
                <a:sym typeface="Comic Sans MS"/>
              </a:rPr>
              <a:t>HABILIDADE (EF02LP04)</a:t>
            </a:r>
            <a:endParaRPr sz="1733" b="1">
              <a:latin typeface="Comic Sans MS"/>
              <a:ea typeface="Comic Sans MS"/>
              <a:cs typeface="Comic Sans MS"/>
              <a:sym typeface="Comic Sans MS"/>
            </a:endParaRPr>
          </a:p>
          <a:p>
            <a:pPr marL="0" indent="0">
              <a:spcBef>
                <a:spcPts val="1600"/>
              </a:spcBef>
              <a:buClr>
                <a:schemeClr val="dk1"/>
              </a:buClr>
              <a:buSzPts val="1100"/>
              <a:buNone/>
            </a:pPr>
            <a:r>
              <a:rPr lang="pt-BR" sz="1733">
                <a:latin typeface="Comic Sans MS"/>
                <a:ea typeface="Comic Sans MS"/>
                <a:cs typeface="Comic Sans MS"/>
                <a:sym typeface="Comic Sans MS"/>
              </a:rPr>
              <a:t>Ler e escrever corretamente palavras com sílabas CV, V, CVC, CCV, identificando que existem vogais em todas as sílabas.</a:t>
            </a:r>
            <a:endParaRPr sz="1733">
              <a:latin typeface="Comic Sans MS"/>
              <a:ea typeface="Comic Sans MS"/>
              <a:cs typeface="Comic Sans MS"/>
              <a:sym typeface="Comic Sans MS"/>
            </a:endParaRPr>
          </a:p>
          <a:p>
            <a:pPr marL="0" indent="0">
              <a:spcBef>
                <a:spcPts val="1600"/>
              </a:spcBef>
              <a:buClr>
                <a:schemeClr val="dk1"/>
              </a:buClr>
              <a:buSzPts val="1100"/>
              <a:buNone/>
            </a:pPr>
            <a:r>
              <a:rPr lang="pt-BR" sz="1733" b="1">
                <a:latin typeface="Comic Sans MS"/>
                <a:ea typeface="Comic Sans MS"/>
                <a:cs typeface="Comic Sans MS"/>
                <a:sym typeface="Comic Sans MS"/>
              </a:rPr>
              <a:t>HABILIDADE (EF15LP01)</a:t>
            </a:r>
            <a:endParaRPr sz="1733" b="1">
              <a:latin typeface="Comic Sans MS"/>
              <a:ea typeface="Comic Sans MS"/>
              <a:cs typeface="Comic Sans MS"/>
              <a:sym typeface="Comic Sans MS"/>
            </a:endParaRPr>
          </a:p>
          <a:p>
            <a:pPr marL="0" indent="0">
              <a:spcBef>
                <a:spcPts val="1600"/>
              </a:spcBef>
              <a:buClr>
                <a:schemeClr val="dk1"/>
              </a:buClr>
              <a:buSzPts val="1100"/>
              <a:buNone/>
            </a:pPr>
            <a:r>
              <a:rPr lang="pt-BR" sz="1733">
                <a:latin typeface="Comic Sans MS"/>
                <a:ea typeface="Comic Sans MS"/>
                <a:cs typeface="Comic Sans MS"/>
                <a:sym typeface="Comic Sans MS"/>
              </a:rPr>
              <a:t>Identificar a função social de textos que circulam em campos da vida social dos quais participa cotidianamente (a casa, a rua, a comunidade, a escola) e nas mídias impressa, de massa e digital, reconhecendo para que foram produzidos, onde circulam, quem os produziu e a quem se destinam.</a:t>
            </a:r>
            <a:endParaRPr sz="1733">
              <a:latin typeface="Comic Sans MS"/>
              <a:ea typeface="Comic Sans MS"/>
              <a:cs typeface="Comic Sans MS"/>
              <a:sym typeface="Comic Sans MS"/>
            </a:endParaRPr>
          </a:p>
          <a:p>
            <a:pPr marL="0" indent="0">
              <a:spcBef>
                <a:spcPts val="1600"/>
              </a:spcBef>
              <a:buClr>
                <a:schemeClr val="dk1"/>
              </a:buClr>
              <a:buSzPts val="1100"/>
              <a:buNone/>
            </a:pPr>
            <a:r>
              <a:rPr lang="pt-BR" sz="1733" b="1">
                <a:latin typeface="Comic Sans MS"/>
                <a:ea typeface="Comic Sans MS"/>
                <a:cs typeface="Comic Sans MS"/>
                <a:sym typeface="Comic Sans MS"/>
              </a:rPr>
              <a:t>HABILIDADE (EF15LP03)</a:t>
            </a:r>
            <a:endParaRPr sz="1733" b="1">
              <a:latin typeface="Comic Sans MS"/>
              <a:ea typeface="Comic Sans MS"/>
              <a:cs typeface="Comic Sans MS"/>
              <a:sym typeface="Comic Sans MS"/>
            </a:endParaRPr>
          </a:p>
          <a:p>
            <a:pPr marL="0" indent="0">
              <a:spcBef>
                <a:spcPts val="1600"/>
              </a:spcBef>
              <a:buClr>
                <a:schemeClr val="dk1"/>
              </a:buClr>
              <a:buSzPts val="1100"/>
              <a:buNone/>
            </a:pPr>
            <a:r>
              <a:rPr lang="pt-BR" sz="1733">
                <a:latin typeface="Comic Sans MS"/>
                <a:ea typeface="Comic Sans MS"/>
                <a:cs typeface="Comic Sans MS"/>
                <a:sym typeface="Comic Sans MS"/>
              </a:rPr>
              <a:t>Localizar informações explícitas em textos.</a:t>
            </a:r>
            <a:endParaRPr sz="1733">
              <a:latin typeface="Comic Sans MS"/>
              <a:ea typeface="Comic Sans MS"/>
              <a:cs typeface="Comic Sans MS"/>
              <a:sym typeface="Comic Sans MS"/>
            </a:endParaRPr>
          </a:p>
          <a:p>
            <a:pPr marL="0" indent="0">
              <a:spcBef>
                <a:spcPts val="1600"/>
              </a:spcBef>
              <a:spcAft>
                <a:spcPts val="1600"/>
              </a:spcAft>
              <a:buNone/>
            </a:pPr>
            <a:endParaRPr sz="1733" b="1">
              <a:solidFill>
                <a:srgbClr val="4A4A4A"/>
              </a:solidFill>
              <a:highlight>
                <a:schemeClr val="lt1"/>
              </a:highlight>
              <a:latin typeface="Comic Sans MS"/>
              <a:ea typeface="Comic Sans MS"/>
              <a:cs typeface="Comic Sans MS"/>
              <a:sym typeface="Comic Sans MS"/>
            </a:endParaRPr>
          </a:p>
        </p:txBody>
      </p:sp>
      <p:sp>
        <p:nvSpPr>
          <p:cNvPr id="453" name="Google Shape;453;p63"/>
          <p:cNvSpPr txBox="1"/>
          <p:nvPr/>
        </p:nvSpPr>
        <p:spPr>
          <a:xfrm>
            <a:off x="125333" y="6285000"/>
            <a:ext cx="11826400" cy="656421"/>
          </a:xfrm>
          <a:prstGeom prst="rect">
            <a:avLst/>
          </a:prstGeom>
          <a:noFill/>
          <a:ln>
            <a:noFill/>
          </a:ln>
        </p:spPr>
        <p:txBody>
          <a:bodyPr spcFirstLastPara="1" wrap="square" lIns="121900" tIns="121900" rIns="121900" bIns="121900" anchor="t" anchorCtr="0">
            <a:spAutoFit/>
          </a:bodyPr>
          <a:lstStyle/>
          <a:p>
            <a:r>
              <a:rPr lang="pt-BR" sz="1333"/>
              <a:t>FONTE: Secretaria de Educação Básica do Ministério da Educação. Uso de Recursos Educacionais Digitais. </a:t>
            </a:r>
            <a:r>
              <a:rPr lang="pt-BR" sz="1333" u="sng">
                <a:solidFill>
                  <a:schemeClr val="hlink"/>
                </a:solidFill>
                <a:hlinkClick r:id="rId3"/>
              </a:rPr>
              <a:t>https://avamec.mec.gov.br/#/instituicao/seb/curso/10761/unidade/5481/acessar?continue=true</a:t>
            </a:r>
            <a:r>
              <a:rPr lang="pt-BR" sz="1333"/>
              <a:t> AVAMEC, </a:t>
            </a:r>
            <a:endParaRPr sz="1333"/>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64"/>
          <p:cNvSpPr txBox="1">
            <a:spLocks noGrp="1"/>
          </p:cNvSpPr>
          <p:nvPr>
            <p:ph type="title"/>
          </p:nvPr>
        </p:nvSpPr>
        <p:spPr>
          <a:prstGeom prst="rect">
            <a:avLst/>
          </a:prstGeom>
        </p:spPr>
        <p:txBody>
          <a:bodyPr spcFirstLastPara="1" vert="horz" wrap="square" lIns="121900" tIns="121900" rIns="121900" bIns="121900" rtlCol="0" anchor="t" anchorCtr="0">
            <a:normAutofit/>
          </a:bodyPr>
          <a:lstStyle/>
          <a:p>
            <a:r>
              <a:rPr lang="pt-BR" sz="2533" b="1">
                <a:solidFill>
                  <a:srgbClr val="4A4A4A"/>
                </a:solidFill>
                <a:highlight>
                  <a:srgbClr val="00FFFF"/>
                </a:highlight>
                <a:latin typeface="Comic Sans MS"/>
                <a:ea typeface="Comic Sans MS"/>
                <a:cs typeface="Comic Sans MS"/>
                <a:sym typeface="Comic Sans MS"/>
              </a:rPr>
              <a:t>BRINCANDO COM AS FORMAS</a:t>
            </a:r>
            <a:r>
              <a:rPr lang="pt-BR" sz="2533" b="1">
                <a:solidFill>
                  <a:srgbClr val="4A4A4A"/>
                </a:solidFill>
                <a:highlight>
                  <a:schemeClr val="lt1"/>
                </a:highlight>
                <a:latin typeface="Comic Sans MS"/>
                <a:ea typeface="Comic Sans MS"/>
                <a:cs typeface="Comic Sans MS"/>
                <a:sym typeface="Comic Sans MS"/>
              </a:rPr>
              <a:t> - </a:t>
            </a:r>
            <a:r>
              <a:rPr lang="pt-BR" sz="2533">
                <a:solidFill>
                  <a:srgbClr val="4A4A4A"/>
                </a:solidFill>
                <a:highlight>
                  <a:schemeClr val="lt1"/>
                </a:highlight>
                <a:latin typeface="Comic Sans MS"/>
                <a:ea typeface="Comic Sans MS"/>
                <a:cs typeface="Comic Sans MS"/>
                <a:sym typeface="Comic Sans MS"/>
              </a:rPr>
              <a:t>MATEMÁTICA E ARTES</a:t>
            </a:r>
            <a:endParaRPr sz="2533" b="1">
              <a:solidFill>
                <a:srgbClr val="4A4A4A"/>
              </a:solidFill>
              <a:highlight>
                <a:schemeClr val="lt1"/>
              </a:highlight>
              <a:latin typeface="Comic Sans MS"/>
              <a:ea typeface="Comic Sans MS"/>
              <a:cs typeface="Comic Sans MS"/>
              <a:sym typeface="Comic Sans MS"/>
            </a:endParaRPr>
          </a:p>
        </p:txBody>
      </p:sp>
      <p:sp>
        <p:nvSpPr>
          <p:cNvPr id="459" name="Google Shape;459;p64"/>
          <p:cNvSpPr txBox="1">
            <a:spLocks noGrp="1"/>
          </p:cNvSpPr>
          <p:nvPr>
            <p:ph type="body" idx="1"/>
          </p:nvPr>
        </p:nvSpPr>
        <p:spPr>
          <a:xfrm>
            <a:off x="415600" y="1536633"/>
            <a:ext cx="6818400" cy="4555200"/>
          </a:xfrm>
          <a:prstGeom prst="rect">
            <a:avLst/>
          </a:prstGeom>
        </p:spPr>
        <p:txBody>
          <a:bodyPr spcFirstLastPara="1" vert="horz" wrap="square" lIns="121900" tIns="121900" rIns="121900" bIns="121900" rtlCol="0" anchor="t" anchorCtr="0">
            <a:noAutofit/>
          </a:bodyPr>
          <a:lstStyle/>
          <a:p>
            <a:pPr marL="0" indent="643451">
              <a:spcBef>
                <a:spcPts val="1600"/>
              </a:spcBef>
              <a:buClr>
                <a:schemeClr val="dk1"/>
              </a:buClr>
              <a:buSzPts val="1100"/>
              <a:buNone/>
            </a:pPr>
            <a:r>
              <a:rPr lang="pt-BR">
                <a:latin typeface="Comic Sans MS"/>
                <a:ea typeface="Comic Sans MS"/>
                <a:cs typeface="Comic Sans MS"/>
                <a:sym typeface="Comic Sans MS"/>
              </a:rPr>
              <a:t>O recurso “Brincando com as Formas” é um jogo para ser utilizado no 2º ano do Ensino Fundamental, visando contribuir de forma específica com o processo de letramento matemático. O cenário de um quarto infantil foi pensado para que os alunos reconhecessem figuras geométricas com as quais possuem contato em seu dia a dia. No quarto, haverá 3 objetos animados relacionados a diferentes desafios que serão realizados pela criança. Cada um destes objetos corresponderá à uma atividade diferente que uma vez completada, possibilitará à criança receber as chaves de um objeto parecido com uma nave em formato de tetraedro, que a levará ao planeta TETRIX</a:t>
            </a:r>
            <a:r>
              <a:rPr lang="pt-BR">
                <a:solidFill>
                  <a:srgbClr val="4A4A4A"/>
                </a:solidFill>
                <a:highlight>
                  <a:srgbClr val="FFFFFF"/>
                </a:highlight>
                <a:latin typeface="Times New Roman"/>
                <a:ea typeface="Times New Roman"/>
                <a:cs typeface="Times New Roman"/>
                <a:sym typeface="Times New Roman"/>
              </a:rPr>
              <a:t>.</a:t>
            </a:r>
            <a:endParaRPr>
              <a:solidFill>
                <a:srgbClr val="4A4A4A"/>
              </a:solidFill>
              <a:highlight>
                <a:srgbClr val="FFFFFF"/>
              </a:highlight>
              <a:latin typeface="Times New Roman"/>
              <a:ea typeface="Times New Roman"/>
              <a:cs typeface="Times New Roman"/>
              <a:sym typeface="Times New Roman"/>
            </a:endParaRPr>
          </a:p>
          <a:p>
            <a:pPr marL="0" indent="0">
              <a:spcBef>
                <a:spcPts val="1600"/>
              </a:spcBef>
              <a:spcAft>
                <a:spcPts val="1600"/>
              </a:spcAft>
              <a:buNone/>
            </a:pPr>
            <a:endParaRPr/>
          </a:p>
        </p:txBody>
      </p:sp>
      <p:pic>
        <p:nvPicPr>
          <p:cNvPr id="460" name="Google Shape;460;p64"/>
          <p:cNvPicPr preferRelativeResize="0"/>
          <p:nvPr/>
        </p:nvPicPr>
        <p:blipFill>
          <a:blip r:embed="rId3">
            <a:alphaModFix/>
          </a:blip>
          <a:stretch>
            <a:fillRect/>
          </a:stretch>
        </p:blipFill>
        <p:spPr>
          <a:xfrm>
            <a:off x="7799300" y="915134"/>
            <a:ext cx="3227600" cy="3156767"/>
          </a:xfrm>
          <a:prstGeom prst="rect">
            <a:avLst/>
          </a:prstGeom>
          <a:noFill/>
          <a:ln>
            <a:noFill/>
          </a:ln>
        </p:spPr>
      </p:pic>
      <p:sp>
        <p:nvSpPr>
          <p:cNvPr id="461" name="Google Shape;461;p64"/>
          <p:cNvSpPr txBox="1"/>
          <p:nvPr/>
        </p:nvSpPr>
        <p:spPr>
          <a:xfrm>
            <a:off x="125333" y="6285000"/>
            <a:ext cx="11826400" cy="656421"/>
          </a:xfrm>
          <a:prstGeom prst="rect">
            <a:avLst/>
          </a:prstGeom>
          <a:noFill/>
          <a:ln>
            <a:noFill/>
          </a:ln>
        </p:spPr>
        <p:txBody>
          <a:bodyPr spcFirstLastPara="1" wrap="square" lIns="121900" tIns="121900" rIns="121900" bIns="121900" anchor="t" anchorCtr="0">
            <a:spAutoFit/>
          </a:bodyPr>
          <a:lstStyle/>
          <a:p>
            <a:r>
              <a:rPr lang="pt-BR" sz="1333"/>
              <a:t>FONTE: Secretaria de Educação Básica do Ministério da Educação. Uso de Recursos Educacionais Digitais. </a:t>
            </a:r>
            <a:r>
              <a:rPr lang="pt-BR" sz="1333" u="sng">
                <a:solidFill>
                  <a:schemeClr val="hlink"/>
                </a:solidFill>
                <a:hlinkClick r:id="rId4"/>
              </a:rPr>
              <a:t>https://avamec.mec.gov.br/#/instituicao/seb/curso/10761/unidade/5481/acessar?continue=true</a:t>
            </a:r>
            <a:r>
              <a:rPr lang="pt-BR" sz="1333"/>
              <a:t> AVAMEC, </a:t>
            </a:r>
            <a:endParaRPr sz="1333"/>
          </a:p>
        </p:txBody>
      </p:sp>
      <p:sp>
        <p:nvSpPr>
          <p:cNvPr id="462" name="Google Shape;462;p64"/>
          <p:cNvSpPr txBox="1"/>
          <p:nvPr/>
        </p:nvSpPr>
        <p:spPr>
          <a:xfrm>
            <a:off x="7665267" y="4071900"/>
            <a:ext cx="4000000" cy="2985392"/>
          </a:xfrm>
          <a:prstGeom prst="rect">
            <a:avLst/>
          </a:prstGeom>
          <a:noFill/>
          <a:ln>
            <a:noFill/>
          </a:ln>
        </p:spPr>
        <p:txBody>
          <a:bodyPr spcFirstLastPara="1" wrap="square" lIns="121900" tIns="121900" rIns="121900" bIns="121900" anchor="t" anchorCtr="0">
            <a:spAutoFit/>
          </a:bodyPr>
          <a:lstStyle/>
          <a:p>
            <a:pPr>
              <a:lnSpc>
                <a:spcPct val="115000"/>
              </a:lnSpc>
              <a:spcBef>
                <a:spcPts val="1600"/>
              </a:spcBef>
            </a:pPr>
            <a:r>
              <a:rPr lang="pt-BR" sz="2400">
                <a:solidFill>
                  <a:srgbClr val="4A4A4A"/>
                </a:solidFill>
                <a:highlight>
                  <a:srgbClr val="FFFFFF"/>
                </a:highlight>
                <a:latin typeface="Times New Roman"/>
                <a:ea typeface="Times New Roman"/>
                <a:cs typeface="Times New Roman"/>
                <a:sym typeface="Times New Roman"/>
              </a:rPr>
              <a:t>Baixe do site do MEC em:</a:t>
            </a:r>
            <a:endParaRPr sz="2400">
              <a:solidFill>
                <a:srgbClr val="4A4A4A"/>
              </a:solidFill>
              <a:highlight>
                <a:srgbClr val="FFFFFF"/>
              </a:highlight>
              <a:latin typeface="Times New Roman"/>
              <a:ea typeface="Times New Roman"/>
              <a:cs typeface="Times New Roman"/>
              <a:sym typeface="Times New Roman"/>
            </a:endParaRPr>
          </a:p>
          <a:p>
            <a:pPr>
              <a:lnSpc>
                <a:spcPct val="115000"/>
              </a:lnSpc>
              <a:spcBef>
                <a:spcPts val="1600"/>
              </a:spcBef>
              <a:spcAft>
                <a:spcPts val="1600"/>
              </a:spcAft>
            </a:pPr>
            <a:r>
              <a:rPr lang="pt-BR" sz="2400" u="sng">
                <a:solidFill>
                  <a:srgbClr val="BF315E"/>
                </a:solidFill>
                <a:highlight>
                  <a:srgbClr val="FFFFFF"/>
                </a:highlight>
                <a:latin typeface="Times New Roman"/>
                <a:ea typeface="Times New Roman"/>
                <a:cs typeface="Times New Roman"/>
                <a:sym typeface="Times New Roman"/>
                <a:hlinkClick r:id="rId5">
                  <a:extLst>
                    <a:ext uri="{A12FA001-AC4F-418D-AE19-62706E023703}">
                      <ahyp:hlinkClr xmlns:ahyp="http://schemas.microsoft.com/office/drawing/2018/hyperlinkcolor" val="tx"/>
                    </a:ext>
                  </a:extLst>
                </a:hlinkClick>
              </a:rPr>
              <a:t>https://plataformaintegrada.mec.gov.br/recurso?id=34566&amp;name=Brincando%20com%20a%20formas</a:t>
            </a:r>
            <a:endParaRPr sz="2400" u="sng">
              <a:solidFill>
                <a:srgbClr val="BF315E"/>
              </a:solidFill>
              <a:highlight>
                <a:srgbClr val="FFFFFF"/>
              </a:highlight>
              <a:latin typeface="Times New Roman"/>
              <a:ea typeface="Times New Roman"/>
              <a:cs typeface="Times New Roman"/>
              <a:sym typeface="Times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65"/>
          <p:cNvSpPr txBox="1">
            <a:spLocks noGrp="1"/>
          </p:cNvSpPr>
          <p:nvPr>
            <p:ph type="title"/>
          </p:nvPr>
        </p:nvSpPr>
        <p:spPr>
          <a:xfrm>
            <a:off x="415600" y="647100"/>
            <a:ext cx="11360800" cy="763600"/>
          </a:xfrm>
          <a:prstGeom prst="rect">
            <a:avLst/>
          </a:prstGeom>
        </p:spPr>
        <p:txBody>
          <a:bodyPr spcFirstLastPara="1" vert="horz" wrap="square" lIns="121900" tIns="121900" rIns="121900" bIns="121900" rtlCol="0" anchor="t" anchorCtr="0">
            <a:normAutofit fontScale="90000"/>
          </a:bodyPr>
          <a:lstStyle/>
          <a:p>
            <a:r>
              <a:rPr lang="pt-BR" sz="2533" b="1">
                <a:solidFill>
                  <a:srgbClr val="4A4A4A"/>
                </a:solidFill>
                <a:highlight>
                  <a:srgbClr val="00FFFF"/>
                </a:highlight>
                <a:latin typeface="Comic Sans MS"/>
                <a:ea typeface="Comic Sans MS"/>
                <a:cs typeface="Comic Sans MS"/>
                <a:sym typeface="Comic Sans MS"/>
              </a:rPr>
              <a:t>BRINCANDO COM AS FORMAS</a:t>
            </a:r>
            <a:r>
              <a:rPr lang="pt-BR" sz="2533" b="1">
                <a:solidFill>
                  <a:srgbClr val="4A4A4A"/>
                </a:solidFill>
                <a:highlight>
                  <a:schemeClr val="lt1"/>
                </a:highlight>
                <a:latin typeface="Comic Sans MS"/>
                <a:ea typeface="Comic Sans MS"/>
                <a:cs typeface="Comic Sans MS"/>
                <a:sym typeface="Comic Sans MS"/>
              </a:rPr>
              <a:t> </a:t>
            </a:r>
            <a:r>
              <a:rPr lang="pt-BR" sz="2533" b="1">
                <a:solidFill>
                  <a:srgbClr val="4A4A4A"/>
                </a:solidFill>
                <a:highlight>
                  <a:srgbClr val="FFFFFF"/>
                </a:highlight>
                <a:latin typeface="Comic Sans MS"/>
                <a:ea typeface="Comic Sans MS"/>
                <a:cs typeface="Comic Sans MS"/>
                <a:sym typeface="Comic Sans MS"/>
              </a:rPr>
              <a:t> - ATIVIDADES LISTADAS NA BNCC - NO CAMPO DA MATEMÁTICA:</a:t>
            </a:r>
            <a:endParaRPr sz="4667" b="1">
              <a:latin typeface="Comic Sans MS"/>
              <a:ea typeface="Comic Sans MS"/>
              <a:cs typeface="Comic Sans MS"/>
              <a:sym typeface="Comic Sans MS"/>
            </a:endParaRPr>
          </a:p>
        </p:txBody>
      </p:sp>
      <p:sp>
        <p:nvSpPr>
          <p:cNvPr id="468" name="Google Shape;468;p65"/>
          <p:cNvSpPr txBox="1">
            <a:spLocks noGrp="1"/>
          </p:cNvSpPr>
          <p:nvPr>
            <p:ph type="body" idx="1"/>
          </p:nvPr>
        </p:nvSpPr>
        <p:spPr>
          <a:xfrm>
            <a:off x="555100" y="1518133"/>
            <a:ext cx="9221600" cy="4892400"/>
          </a:xfrm>
          <a:prstGeom prst="rect">
            <a:avLst/>
          </a:prstGeom>
          <a:solidFill>
            <a:srgbClr val="F1F4FE"/>
          </a:solidFill>
        </p:spPr>
        <p:txBody>
          <a:bodyPr spcFirstLastPara="1" vert="horz" wrap="square" lIns="121900" tIns="121900" rIns="121900" bIns="121900" rtlCol="0" anchor="t" anchorCtr="0">
            <a:normAutofit fontScale="32500" lnSpcReduction="20000"/>
          </a:bodyPr>
          <a:lstStyle/>
          <a:p>
            <a:pPr marL="0" indent="0">
              <a:spcBef>
                <a:spcPts val="1600"/>
              </a:spcBef>
              <a:buNone/>
            </a:pPr>
            <a:r>
              <a:rPr lang="pt-BR" sz="6933" b="1">
                <a:latin typeface="Comic Sans MS"/>
                <a:ea typeface="Comic Sans MS"/>
                <a:cs typeface="Comic Sans MS"/>
                <a:sym typeface="Comic Sans MS"/>
              </a:rPr>
              <a:t>HABILIDADE (EF02MA10)</a:t>
            </a:r>
            <a:endParaRPr sz="6933" b="1">
              <a:latin typeface="Comic Sans MS"/>
              <a:ea typeface="Comic Sans MS"/>
              <a:cs typeface="Comic Sans MS"/>
              <a:sym typeface="Comic Sans MS"/>
            </a:endParaRPr>
          </a:p>
          <a:p>
            <a:pPr marL="0" indent="0">
              <a:spcBef>
                <a:spcPts val="1600"/>
              </a:spcBef>
              <a:buNone/>
            </a:pPr>
            <a:r>
              <a:rPr lang="pt-BR" sz="6933">
                <a:latin typeface="Comic Sans MS"/>
                <a:ea typeface="Comic Sans MS"/>
                <a:cs typeface="Comic Sans MS"/>
                <a:sym typeface="Comic Sans MS"/>
              </a:rPr>
              <a:t>Descrever um padrão (ou regularidade) de sequências repetitivas e de sequências recursivas, por meio de palavras, símbolos ou desenhos.</a:t>
            </a:r>
            <a:endParaRPr sz="6933">
              <a:latin typeface="Comic Sans MS"/>
              <a:ea typeface="Comic Sans MS"/>
              <a:cs typeface="Comic Sans MS"/>
              <a:sym typeface="Comic Sans MS"/>
            </a:endParaRPr>
          </a:p>
          <a:p>
            <a:pPr marL="0" indent="0">
              <a:spcBef>
                <a:spcPts val="1600"/>
              </a:spcBef>
              <a:buNone/>
            </a:pPr>
            <a:r>
              <a:rPr lang="pt-BR" sz="6933" b="1">
                <a:latin typeface="Comic Sans MS"/>
                <a:ea typeface="Comic Sans MS"/>
                <a:cs typeface="Comic Sans MS"/>
                <a:sym typeface="Comic Sans MS"/>
              </a:rPr>
              <a:t>HABILIDADE (EF02MA14)</a:t>
            </a:r>
            <a:endParaRPr sz="6933" b="1">
              <a:latin typeface="Comic Sans MS"/>
              <a:ea typeface="Comic Sans MS"/>
              <a:cs typeface="Comic Sans MS"/>
              <a:sym typeface="Comic Sans MS"/>
            </a:endParaRPr>
          </a:p>
          <a:p>
            <a:pPr marL="0" indent="0">
              <a:spcBef>
                <a:spcPts val="1600"/>
              </a:spcBef>
              <a:buNone/>
            </a:pPr>
            <a:r>
              <a:rPr lang="pt-BR" sz="6933">
                <a:latin typeface="Comic Sans MS"/>
                <a:ea typeface="Comic Sans MS"/>
                <a:cs typeface="Comic Sans MS"/>
                <a:sym typeface="Comic Sans MS"/>
              </a:rPr>
              <a:t>Reconhecer, nomear e comparar figuras geométricas espaciais (cubo, bloco retangular, pirâmide, cone, cilindro e esfera), relacionando-as com objetos do mundo físico.</a:t>
            </a:r>
            <a:endParaRPr sz="6933">
              <a:latin typeface="Comic Sans MS"/>
              <a:ea typeface="Comic Sans MS"/>
              <a:cs typeface="Comic Sans MS"/>
              <a:sym typeface="Comic Sans MS"/>
            </a:endParaRPr>
          </a:p>
          <a:p>
            <a:pPr marL="0" indent="0">
              <a:spcBef>
                <a:spcPts val="1600"/>
              </a:spcBef>
              <a:buNone/>
            </a:pPr>
            <a:r>
              <a:rPr lang="pt-BR" sz="6933" b="1">
                <a:latin typeface="Comic Sans MS"/>
                <a:ea typeface="Comic Sans MS"/>
                <a:cs typeface="Comic Sans MS"/>
                <a:sym typeface="Comic Sans MS"/>
              </a:rPr>
              <a:t>HABILIDADE (EF02MA15)</a:t>
            </a:r>
            <a:endParaRPr sz="6933" b="1">
              <a:latin typeface="Comic Sans MS"/>
              <a:ea typeface="Comic Sans MS"/>
              <a:cs typeface="Comic Sans MS"/>
              <a:sym typeface="Comic Sans MS"/>
            </a:endParaRPr>
          </a:p>
          <a:p>
            <a:pPr marL="0" indent="0">
              <a:spcBef>
                <a:spcPts val="1600"/>
              </a:spcBef>
              <a:buNone/>
            </a:pPr>
            <a:r>
              <a:rPr lang="pt-BR" sz="6933">
                <a:latin typeface="Comic Sans MS"/>
                <a:ea typeface="Comic Sans MS"/>
                <a:cs typeface="Comic Sans MS"/>
                <a:sym typeface="Comic Sans MS"/>
              </a:rPr>
              <a:t>Reconhecer, comparar e nomear figuras planas (círculo, quadrado, retângulo e triângulo), por meio de características comuns, em desenhos apresentados em diferentes disposições ou em sólidos geométricos.</a:t>
            </a:r>
            <a:endParaRPr sz="6933">
              <a:latin typeface="Comic Sans MS"/>
              <a:ea typeface="Comic Sans MS"/>
              <a:cs typeface="Comic Sans MS"/>
              <a:sym typeface="Comic Sans MS"/>
            </a:endParaRPr>
          </a:p>
          <a:p>
            <a:pPr marL="0" indent="0">
              <a:spcBef>
                <a:spcPts val="1600"/>
              </a:spcBef>
              <a:buNone/>
            </a:pPr>
            <a:endParaRPr sz="6933" b="1">
              <a:latin typeface="Comic Sans MS"/>
              <a:ea typeface="Comic Sans MS"/>
              <a:cs typeface="Comic Sans MS"/>
              <a:sym typeface="Comic Sans MS"/>
            </a:endParaRPr>
          </a:p>
          <a:p>
            <a:pPr marL="0" indent="0">
              <a:spcBef>
                <a:spcPts val="1600"/>
              </a:spcBef>
              <a:buNone/>
            </a:pPr>
            <a:endParaRPr sz="6933" b="1">
              <a:latin typeface="Comic Sans MS"/>
              <a:ea typeface="Comic Sans MS"/>
              <a:cs typeface="Comic Sans MS"/>
              <a:sym typeface="Comic Sans MS"/>
            </a:endParaRPr>
          </a:p>
          <a:p>
            <a:pPr marL="0" indent="0">
              <a:spcBef>
                <a:spcPts val="1600"/>
              </a:spcBef>
              <a:spcAft>
                <a:spcPts val="1600"/>
              </a:spcAft>
              <a:buNone/>
            </a:pPr>
            <a:endParaRPr/>
          </a:p>
        </p:txBody>
      </p:sp>
      <p:sp>
        <p:nvSpPr>
          <p:cNvPr id="469" name="Google Shape;469;p65"/>
          <p:cNvSpPr txBox="1"/>
          <p:nvPr/>
        </p:nvSpPr>
        <p:spPr>
          <a:xfrm>
            <a:off x="125333" y="6285000"/>
            <a:ext cx="11826400" cy="656421"/>
          </a:xfrm>
          <a:prstGeom prst="rect">
            <a:avLst/>
          </a:prstGeom>
          <a:noFill/>
          <a:ln>
            <a:noFill/>
          </a:ln>
        </p:spPr>
        <p:txBody>
          <a:bodyPr spcFirstLastPara="1" wrap="square" lIns="121900" tIns="121900" rIns="121900" bIns="121900" anchor="t" anchorCtr="0">
            <a:spAutoFit/>
          </a:bodyPr>
          <a:lstStyle/>
          <a:p>
            <a:r>
              <a:rPr lang="pt-BR" sz="1333"/>
              <a:t>FONTE: Secretaria de Educação Básica do Ministério da Educação. Uso de Recursos Educacionais Digitais. </a:t>
            </a:r>
            <a:r>
              <a:rPr lang="pt-BR" sz="1333" u="sng">
                <a:solidFill>
                  <a:schemeClr val="hlink"/>
                </a:solidFill>
                <a:hlinkClick r:id="rId3"/>
              </a:rPr>
              <a:t>https://avamec.mec.gov.br/#/instituicao/seb/curso/10761/unidade/5481/acessar?continue=true</a:t>
            </a:r>
            <a:r>
              <a:rPr lang="pt-BR" sz="1333"/>
              <a:t> AVAMEC, </a:t>
            </a:r>
            <a:endParaRPr sz="1333"/>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66"/>
          <p:cNvSpPr txBox="1">
            <a:spLocks noGrp="1"/>
          </p:cNvSpPr>
          <p:nvPr>
            <p:ph type="title"/>
          </p:nvPr>
        </p:nvSpPr>
        <p:spPr>
          <a:xfrm>
            <a:off x="415600" y="647100"/>
            <a:ext cx="11360800" cy="763600"/>
          </a:xfrm>
          <a:prstGeom prst="rect">
            <a:avLst/>
          </a:prstGeom>
        </p:spPr>
        <p:txBody>
          <a:bodyPr spcFirstLastPara="1" vert="horz" wrap="square" lIns="121900" tIns="121900" rIns="121900" bIns="121900" rtlCol="0" anchor="t" anchorCtr="0">
            <a:normAutofit fontScale="90000"/>
          </a:bodyPr>
          <a:lstStyle/>
          <a:p>
            <a:r>
              <a:rPr lang="pt-BR" sz="2533" b="1">
                <a:solidFill>
                  <a:srgbClr val="4A4A4A"/>
                </a:solidFill>
                <a:highlight>
                  <a:schemeClr val="lt1"/>
                </a:highlight>
                <a:latin typeface="Comic Sans MS"/>
                <a:ea typeface="Comic Sans MS"/>
                <a:cs typeface="Comic Sans MS"/>
                <a:sym typeface="Comic Sans MS"/>
              </a:rPr>
              <a:t>BRINCANDO COM AS FORMAS </a:t>
            </a:r>
            <a:r>
              <a:rPr lang="pt-BR" sz="2533" b="1">
                <a:solidFill>
                  <a:srgbClr val="4A4A4A"/>
                </a:solidFill>
                <a:highlight>
                  <a:srgbClr val="FFFFFF"/>
                </a:highlight>
                <a:latin typeface="Comic Sans MS"/>
                <a:ea typeface="Comic Sans MS"/>
                <a:cs typeface="Comic Sans MS"/>
                <a:sym typeface="Comic Sans MS"/>
              </a:rPr>
              <a:t> - ATIVIDADES LISTADAS NA BNCC - NO CAMPO DAS ARTES:</a:t>
            </a:r>
            <a:endParaRPr sz="4667" b="1">
              <a:latin typeface="Comic Sans MS"/>
              <a:ea typeface="Comic Sans MS"/>
              <a:cs typeface="Comic Sans MS"/>
              <a:sym typeface="Comic Sans MS"/>
            </a:endParaRPr>
          </a:p>
        </p:txBody>
      </p:sp>
      <p:sp>
        <p:nvSpPr>
          <p:cNvPr id="475" name="Google Shape;475;p66"/>
          <p:cNvSpPr txBox="1">
            <a:spLocks noGrp="1"/>
          </p:cNvSpPr>
          <p:nvPr>
            <p:ph type="body" idx="1"/>
          </p:nvPr>
        </p:nvSpPr>
        <p:spPr>
          <a:xfrm>
            <a:off x="1105333" y="2306000"/>
            <a:ext cx="9866400" cy="2510800"/>
          </a:xfrm>
          <a:prstGeom prst="rect">
            <a:avLst/>
          </a:prstGeom>
          <a:solidFill>
            <a:srgbClr val="FFF1FF"/>
          </a:solidFill>
        </p:spPr>
        <p:txBody>
          <a:bodyPr spcFirstLastPara="1" vert="horz" wrap="square" lIns="121900" tIns="121900" rIns="121900" bIns="121900" rtlCol="0" anchor="t" anchorCtr="0">
            <a:noAutofit/>
          </a:bodyPr>
          <a:lstStyle/>
          <a:p>
            <a:pPr marL="0" indent="0">
              <a:spcBef>
                <a:spcPts val="1600"/>
              </a:spcBef>
              <a:buNone/>
            </a:pPr>
            <a:r>
              <a:rPr lang="pt-BR" sz="2133" b="1">
                <a:latin typeface="Comic Sans MS"/>
                <a:ea typeface="Comic Sans MS"/>
                <a:cs typeface="Comic Sans MS"/>
                <a:sym typeface="Comic Sans MS"/>
              </a:rPr>
              <a:t>HABILIDADE (EF15AR26)</a:t>
            </a:r>
            <a:endParaRPr sz="2133" b="1">
              <a:latin typeface="Comic Sans MS"/>
              <a:ea typeface="Comic Sans MS"/>
              <a:cs typeface="Comic Sans MS"/>
              <a:sym typeface="Comic Sans MS"/>
            </a:endParaRPr>
          </a:p>
          <a:p>
            <a:pPr marL="0" indent="0">
              <a:spcBef>
                <a:spcPts val="1600"/>
              </a:spcBef>
              <a:buNone/>
            </a:pPr>
            <a:r>
              <a:rPr lang="pt-BR" sz="2133">
                <a:latin typeface="Comic Sans MS"/>
                <a:ea typeface="Comic Sans MS"/>
                <a:cs typeface="Comic Sans MS"/>
                <a:sym typeface="Comic Sans MS"/>
              </a:rPr>
              <a:t>Explorar diferentes tecnologias e recursos digitais (multimeios, animações, jogos eletrônicos, gravações em áudio e vídeo, fotografia, softwares etc.) nos processos de criação artística.</a:t>
            </a:r>
            <a:endParaRPr sz="2133">
              <a:latin typeface="Comic Sans MS"/>
              <a:ea typeface="Comic Sans MS"/>
              <a:cs typeface="Comic Sans MS"/>
              <a:sym typeface="Comic Sans MS"/>
            </a:endParaRPr>
          </a:p>
          <a:p>
            <a:pPr marL="0" indent="0">
              <a:spcBef>
                <a:spcPts val="1600"/>
              </a:spcBef>
              <a:buNone/>
            </a:pPr>
            <a:endParaRPr sz="2133">
              <a:latin typeface="Comic Sans MS"/>
              <a:ea typeface="Comic Sans MS"/>
              <a:cs typeface="Comic Sans MS"/>
              <a:sym typeface="Comic Sans MS"/>
            </a:endParaRPr>
          </a:p>
          <a:p>
            <a:pPr marL="0" indent="0">
              <a:spcBef>
                <a:spcPts val="1600"/>
              </a:spcBef>
              <a:buNone/>
            </a:pPr>
            <a:endParaRPr sz="2133" b="1">
              <a:latin typeface="Comic Sans MS"/>
              <a:ea typeface="Comic Sans MS"/>
              <a:cs typeface="Comic Sans MS"/>
              <a:sym typeface="Comic Sans MS"/>
            </a:endParaRPr>
          </a:p>
          <a:p>
            <a:pPr marL="0" indent="0">
              <a:spcBef>
                <a:spcPts val="1600"/>
              </a:spcBef>
              <a:spcAft>
                <a:spcPts val="1600"/>
              </a:spcAft>
              <a:buNone/>
            </a:pPr>
            <a:endParaRPr sz="2133"/>
          </a:p>
        </p:txBody>
      </p:sp>
      <p:sp>
        <p:nvSpPr>
          <p:cNvPr id="476" name="Google Shape;476;p66"/>
          <p:cNvSpPr txBox="1"/>
          <p:nvPr/>
        </p:nvSpPr>
        <p:spPr>
          <a:xfrm>
            <a:off x="125333" y="6285000"/>
            <a:ext cx="11826400" cy="656421"/>
          </a:xfrm>
          <a:prstGeom prst="rect">
            <a:avLst/>
          </a:prstGeom>
          <a:noFill/>
          <a:ln>
            <a:noFill/>
          </a:ln>
        </p:spPr>
        <p:txBody>
          <a:bodyPr spcFirstLastPara="1" wrap="square" lIns="121900" tIns="121900" rIns="121900" bIns="121900" anchor="t" anchorCtr="0">
            <a:spAutoFit/>
          </a:bodyPr>
          <a:lstStyle/>
          <a:p>
            <a:r>
              <a:rPr lang="pt-BR" sz="1333"/>
              <a:t>FONTE: Secretaria de Educação Básica do Ministério da Educação. Uso de Recursos Educacionais Digitais. </a:t>
            </a:r>
            <a:r>
              <a:rPr lang="pt-BR" sz="1333" u="sng">
                <a:solidFill>
                  <a:schemeClr val="hlink"/>
                </a:solidFill>
                <a:hlinkClick r:id="rId3"/>
              </a:rPr>
              <a:t>https://avamec.mec.gov.br/#/instituicao/seb/curso/10761/unidade/5481/acessar?continue=true</a:t>
            </a:r>
            <a:r>
              <a:rPr lang="pt-BR" sz="1333"/>
              <a:t> AVAMEC, </a:t>
            </a:r>
            <a:endParaRPr sz="1333"/>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67"/>
          <p:cNvSpPr txBox="1">
            <a:spLocks noGrp="1"/>
          </p:cNvSpPr>
          <p:nvPr>
            <p:ph type="title"/>
          </p:nvPr>
        </p:nvSpPr>
        <p:spPr>
          <a:xfrm>
            <a:off x="358133" y="179067"/>
            <a:ext cx="11360800" cy="763600"/>
          </a:xfrm>
          <a:prstGeom prst="rect">
            <a:avLst/>
          </a:prstGeom>
        </p:spPr>
        <p:txBody>
          <a:bodyPr spcFirstLastPara="1" vert="horz" wrap="square" lIns="121900" tIns="121900" rIns="121900" bIns="121900" rtlCol="0" anchor="t" anchorCtr="0">
            <a:normAutofit/>
          </a:bodyPr>
          <a:lstStyle/>
          <a:p>
            <a:r>
              <a:rPr lang="pt-BR" sz="2533" b="1">
                <a:solidFill>
                  <a:srgbClr val="4A4A4A"/>
                </a:solidFill>
                <a:highlight>
                  <a:srgbClr val="00FFFF"/>
                </a:highlight>
                <a:latin typeface="Comic Sans MS"/>
                <a:ea typeface="Comic Sans MS"/>
                <a:cs typeface="Comic Sans MS"/>
                <a:sym typeface="Comic Sans MS"/>
              </a:rPr>
              <a:t>FÁBULAS ANIMADAS</a:t>
            </a:r>
            <a:r>
              <a:rPr lang="pt-BR" sz="2533" b="1">
                <a:solidFill>
                  <a:srgbClr val="4A4A4A"/>
                </a:solidFill>
                <a:highlight>
                  <a:schemeClr val="lt1"/>
                </a:highlight>
                <a:latin typeface="Comic Sans MS"/>
                <a:ea typeface="Comic Sans MS"/>
                <a:cs typeface="Comic Sans MS"/>
                <a:sym typeface="Comic Sans MS"/>
              </a:rPr>
              <a:t> - LÍNGUA PORTUGUESA</a:t>
            </a:r>
            <a:endParaRPr/>
          </a:p>
        </p:txBody>
      </p:sp>
      <p:sp>
        <p:nvSpPr>
          <p:cNvPr id="482" name="Google Shape;482;p67"/>
          <p:cNvSpPr txBox="1">
            <a:spLocks noGrp="1"/>
          </p:cNvSpPr>
          <p:nvPr>
            <p:ph type="body" idx="1"/>
          </p:nvPr>
        </p:nvSpPr>
        <p:spPr>
          <a:xfrm>
            <a:off x="454667" y="942667"/>
            <a:ext cx="7620800" cy="4734800"/>
          </a:xfrm>
          <a:prstGeom prst="rect">
            <a:avLst/>
          </a:prstGeom>
        </p:spPr>
        <p:txBody>
          <a:bodyPr spcFirstLastPara="1" vert="horz" wrap="square" lIns="121900" tIns="121900" rIns="121900" bIns="121900" rtlCol="0" anchor="t" anchorCtr="0">
            <a:noAutofit/>
          </a:bodyPr>
          <a:lstStyle/>
          <a:p>
            <a:pPr marL="0" indent="0">
              <a:spcAft>
                <a:spcPts val="1600"/>
              </a:spcAft>
              <a:buNone/>
            </a:pPr>
            <a:r>
              <a:rPr lang="pt-BR" sz="1867">
                <a:latin typeface="Comic Sans MS"/>
                <a:ea typeface="Comic Sans MS"/>
                <a:cs typeface="Comic Sans MS"/>
                <a:sym typeface="Comic Sans MS"/>
              </a:rPr>
              <a:t>O recurso apresenta duas fábulas, que são “O Galo e a Raposa” e “O Ratinho, o Gato e o Galo”. Cada uma destas fábulas contém atividades específicas, apresentadas em uma sequência didática linear. Durante a leitura da primeira fábula, "O Galo e a Raposa", o alunos é convidado a identificar elementos que faltam e que fazem parte da construção de sentido do texto, passando por reflexões ortográficas. As atividades contêm questões de interpretação referentes à estrutura da fábula e suas principais características. Em cada atividade, o aluno recebe adesivos que serão usados nas ilustrações da segunda fábula. Na segunda fábula, "O Ratinho, o Gato e o Galo", o aluno realiza a leitura da história, devendo completar as ilustrações com os adesivos que foram recebidos na etapa anterior. Ao final, o aluno deverá elaborar uma moral de acordo com a fábula lida, de modo que ele escreva a sua percepção acerca do desfecho da história.</a:t>
            </a:r>
            <a:endParaRPr sz="1867">
              <a:latin typeface="Comic Sans MS"/>
              <a:ea typeface="Comic Sans MS"/>
              <a:cs typeface="Comic Sans MS"/>
              <a:sym typeface="Comic Sans MS"/>
            </a:endParaRPr>
          </a:p>
        </p:txBody>
      </p:sp>
      <p:pic>
        <p:nvPicPr>
          <p:cNvPr id="483" name="Google Shape;483;p67"/>
          <p:cNvPicPr preferRelativeResize="0"/>
          <p:nvPr/>
        </p:nvPicPr>
        <p:blipFill>
          <a:blip r:embed="rId3">
            <a:alphaModFix/>
          </a:blip>
          <a:stretch>
            <a:fillRect/>
          </a:stretch>
        </p:blipFill>
        <p:spPr>
          <a:xfrm>
            <a:off x="8298267" y="1071184"/>
            <a:ext cx="3554733" cy="3676133"/>
          </a:xfrm>
          <a:prstGeom prst="rect">
            <a:avLst/>
          </a:prstGeom>
          <a:noFill/>
          <a:ln>
            <a:noFill/>
          </a:ln>
        </p:spPr>
      </p:pic>
      <p:sp>
        <p:nvSpPr>
          <p:cNvPr id="484" name="Google Shape;484;p67"/>
          <p:cNvSpPr txBox="1"/>
          <p:nvPr/>
        </p:nvSpPr>
        <p:spPr>
          <a:xfrm>
            <a:off x="8075633" y="4875834"/>
            <a:ext cx="4000000" cy="1231066"/>
          </a:xfrm>
          <a:prstGeom prst="rect">
            <a:avLst/>
          </a:prstGeom>
          <a:noFill/>
          <a:ln>
            <a:noFill/>
          </a:ln>
        </p:spPr>
        <p:txBody>
          <a:bodyPr spcFirstLastPara="1" wrap="square" lIns="121900" tIns="121900" rIns="121900" bIns="121900" anchor="t" anchorCtr="0">
            <a:spAutoFit/>
          </a:bodyPr>
          <a:lstStyle/>
          <a:p>
            <a:r>
              <a:rPr lang="pt-BR" sz="1600">
                <a:solidFill>
                  <a:srgbClr val="4A4A4A"/>
                </a:solidFill>
                <a:highlight>
                  <a:srgbClr val="FFFFFF"/>
                </a:highlight>
              </a:rPr>
              <a:t>Baixe do site do MEC em:</a:t>
            </a:r>
            <a:endParaRPr sz="1600">
              <a:solidFill>
                <a:srgbClr val="4A4A4A"/>
              </a:solidFill>
              <a:highlight>
                <a:srgbClr val="FFFFFF"/>
              </a:highlight>
            </a:endParaRPr>
          </a:p>
          <a:p>
            <a:r>
              <a:rPr lang="pt-BR" sz="1600">
                <a:solidFill>
                  <a:srgbClr val="BF315E"/>
                </a:solidFill>
                <a:highlight>
                  <a:srgbClr val="FFFFFF"/>
                </a:highlight>
                <a:uFill>
                  <a:noFill/>
                </a:uFill>
                <a:hlinkClick r:id="rId4">
                  <a:extLst>
                    <a:ext uri="{A12FA001-AC4F-418D-AE19-62706E023703}">
                      <ahyp:hlinkClr xmlns:ahyp="http://schemas.microsoft.com/office/drawing/2018/hyperlinkcolor" val="tx"/>
                    </a:ext>
                  </a:extLst>
                </a:hlinkClick>
              </a:rPr>
              <a:t>https://plataformaintegrada.mec.gov.br/recurso?id=34568&amp;name=F%C3%A1bulas%20Animadas</a:t>
            </a:r>
            <a:endParaRPr sz="2400"/>
          </a:p>
        </p:txBody>
      </p:sp>
      <p:sp>
        <p:nvSpPr>
          <p:cNvPr id="485" name="Google Shape;485;p67"/>
          <p:cNvSpPr txBox="1"/>
          <p:nvPr/>
        </p:nvSpPr>
        <p:spPr>
          <a:xfrm>
            <a:off x="125333" y="6285000"/>
            <a:ext cx="11826400" cy="656421"/>
          </a:xfrm>
          <a:prstGeom prst="rect">
            <a:avLst/>
          </a:prstGeom>
          <a:noFill/>
          <a:ln>
            <a:noFill/>
          </a:ln>
        </p:spPr>
        <p:txBody>
          <a:bodyPr spcFirstLastPara="1" wrap="square" lIns="121900" tIns="121900" rIns="121900" bIns="121900" anchor="t" anchorCtr="0">
            <a:spAutoFit/>
          </a:bodyPr>
          <a:lstStyle/>
          <a:p>
            <a:r>
              <a:rPr lang="pt-BR" sz="1333"/>
              <a:t>FONTE: Secretaria de Educação Básica do Ministério da Educação. Uso de Recursos Educacionais Digitais. </a:t>
            </a:r>
            <a:r>
              <a:rPr lang="pt-BR" sz="1333" u="sng">
                <a:solidFill>
                  <a:schemeClr val="hlink"/>
                </a:solidFill>
                <a:hlinkClick r:id="rId5"/>
              </a:rPr>
              <a:t>https://avamec.mec.gov.br/#/instituicao/seb/curso/10761/unidade/5481/acessar?continue=true</a:t>
            </a:r>
            <a:r>
              <a:rPr lang="pt-BR" sz="1333"/>
              <a:t> AVAMEC, </a:t>
            </a:r>
            <a:endParaRPr sz="1333"/>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68"/>
          <p:cNvSpPr txBox="1">
            <a:spLocks noGrp="1"/>
          </p:cNvSpPr>
          <p:nvPr>
            <p:ph type="title"/>
          </p:nvPr>
        </p:nvSpPr>
        <p:spPr>
          <a:xfrm>
            <a:off x="487233" y="342700"/>
            <a:ext cx="11360800" cy="763600"/>
          </a:xfrm>
          <a:prstGeom prst="rect">
            <a:avLst/>
          </a:prstGeom>
        </p:spPr>
        <p:txBody>
          <a:bodyPr spcFirstLastPara="1" vert="horz" wrap="square" lIns="121900" tIns="121900" rIns="121900" bIns="121900" rtlCol="0" anchor="t" anchorCtr="0">
            <a:normAutofit fontScale="90000"/>
          </a:bodyPr>
          <a:lstStyle/>
          <a:p>
            <a:r>
              <a:rPr lang="pt-BR" sz="2533" b="1">
                <a:solidFill>
                  <a:srgbClr val="4A4A4A"/>
                </a:solidFill>
                <a:highlight>
                  <a:srgbClr val="00FFFF"/>
                </a:highlight>
                <a:latin typeface="Comic Sans MS"/>
                <a:ea typeface="Comic Sans MS"/>
                <a:cs typeface="Comic Sans MS"/>
                <a:sym typeface="Comic Sans MS"/>
              </a:rPr>
              <a:t>FÁBULAS ANIMADAS </a:t>
            </a:r>
            <a:r>
              <a:rPr lang="pt-BR" sz="2533" b="1">
                <a:solidFill>
                  <a:srgbClr val="4A4A4A"/>
                </a:solidFill>
                <a:highlight>
                  <a:srgbClr val="FFFFFF"/>
                </a:highlight>
                <a:latin typeface="Comic Sans MS"/>
                <a:ea typeface="Comic Sans MS"/>
                <a:cs typeface="Comic Sans MS"/>
                <a:sym typeface="Comic Sans MS"/>
              </a:rPr>
              <a:t> - ATIVIDADES LISTADAS NA BNCC - NO CAMPO DA LÍNGUA PORTUGUESA:</a:t>
            </a:r>
            <a:endParaRPr sz="4667" b="1">
              <a:latin typeface="Comic Sans MS"/>
              <a:ea typeface="Comic Sans MS"/>
              <a:cs typeface="Comic Sans MS"/>
              <a:sym typeface="Comic Sans MS"/>
            </a:endParaRPr>
          </a:p>
        </p:txBody>
      </p:sp>
      <p:sp>
        <p:nvSpPr>
          <p:cNvPr id="491" name="Google Shape;491;p68"/>
          <p:cNvSpPr txBox="1">
            <a:spLocks noGrp="1"/>
          </p:cNvSpPr>
          <p:nvPr>
            <p:ph type="body" idx="1"/>
          </p:nvPr>
        </p:nvSpPr>
        <p:spPr>
          <a:xfrm>
            <a:off x="608800" y="1410700"/>
            <a:ext cx="10331600" cy="4892400"/>
          </a:xfrm>
          <a:prstGeom prst="rect">
            <a:avLst/>
          </a:prstGeom>
          <a:solidFill>
            <a:srgbClr val="FFFCED"/>
          </a:solidFill>
        </p:spPr>
        <p:txBody>
          <a:bodyPr spcFirstLastPara="1" vert="horz" wrap="square" lIns="121900" tIns="121900" rIns="121900" bIns="121900" rtlCol="0" anchor="t" anchorCtr="0">
            <a:normAutofit fontScale="32500" lnSpcReduction="20000"/>
          </a:bodyPr>
          <a:lstStyle/>
          <a:p>
            <a:pPr marL="0" indent="0">
              <a:spcBef>
                <a:spcPts val="1600"/>
              </a:spcBef>
              <a:buNone/>
            </a:pPr>
            <a:r>
              <a:rPr lang="pt-BR" sz="6933" b="1">
                <a:latin typeface="Comic Sans MS"/>
                <a:ea typeface="Comic Sans MS"/>
                <a:cs typeface="Comic Sans MS"/>
                <a:sym typeface="Comic Sans MS"/>
              </a:rPr>
              <a:t>HABILIDADE (EF35LP21)</a:t>
            </a:r>
            <a:endParaRPr sz="6933" b="1">
              <a:latin typeface="Comic Sans MS"/>
              <a:ea typeface="Comic Sans MS"/>
              <a:cs typeface="Comic Sans MS"/>
              <a:sym typeface="Comic Sans MS"/>
            </a:endParaRPr>
          </a:p>
          <a:p>
            <a:pPr marL="0" indent="0">
              <a:spcBef>
                <a:spcPts val="1600"/>
              </a:spcBef>
              <a:buNone/>
            </a:pPr>
            <a:r>
              <a:rPr lang="pt-BR" sz="6933">
                <a:latin typeface="Comic Sans MS"/>
                <a:ea typeface="Comic Sans MS"/>
                <a:cs typeface="Comic Sans MS"/>
                <a:sym typeface="Comic Sans MS"/>
              </a:rPr>
              <a:t>Ler e compreender, de forma autônoma, textos literários de diferentes gêneros e extensões, inclusive aqueles sem ilustrações, estabelecendo preferências por gêneros, temas, autores.</a:t>
            </a:r>
            <a:endParaRPr sz="6933">
              <a:latin typeface="Comic Sans MS"/>
              <a:ea typeface="Comic Sans MS"/>
              <a:cs typeface="Comic Sans MS"/>
              <a:sym typeface="Comic Sans MS"/>
            </a:endParaRPr>
          </a:p>
          <a:p>
            <a:pPr marL="0" indent="0">
              <a:spcBef>
                <a:spcPts val="1600"/>
              </a:spcBef>
              <a:buNone/>
            </a:pPr>
            <a:r>
              <a:rPr lang="pt-BR" sz="6933" b="1">
                <a:latin typeface="Comic Sans MS"/>
                <a:ea typeface="Comic Sans MS"/>
                <a:cs typeface="Comic Sans MS"/>
                <a:sym typeface="Comic Sans MS"/>
              </a:rPr>
              <a:t>HABILIDADE (EF15LP03)</a:t>
            </a:r>
            <a:endParaRPr sz="6933" b="1">
              <a:latin typeface="Comic Sans MS"/>
              <a:ea typeface="Comic Sans MS"/>
              <a:cs typeface="Comic Sans MS"/>
              <a:sym typeface="Comic Sans MS"/>
            </a:endParaRPr>
          </a:p>
          <a:p>
            <a:pPr marL="0" indent="0">
              <a:spcBef>
                <a:spcPts val="1600"/>
              </a:spcBef>
              <a:buNone/>
            </a:pPr>
            <a:r>
              <a:rPr lang="pt-BR" sz="6933">
                <a:latin typeface="Comic Sans MS"/>
                <a:ea typeface="Comic Sans MS"/>
                <a:cs typeface="Comic Sans MS"/>
                <a:sym typeface="Comic Sans MS"/>
              </a:rPr>
              <a:t>Localizar informações explícitas em textos.</a:t>
            </a:r>
            <a:endParaRPr sz="6933">
              <a:latin typeface="Comic Sans MS"/>
              <a:ea typeface="Comic Sans MS"/>
              <a:cs typeface="Comic Sans MS"/>
              <a:sym typeface="Comic Sans MS"/>
            </a:endParaRPr>
          </a:p>
          <a:p>
            <a:pPr marL="0" indent="0">
              <a:spcBef>
                <a:spcPts val="1600"/>
              </a:spcBef>
              <a:buNone/>
            </a:pPr>
            <a:r>
              <a:rPr lang="pt-BR" sz="6933" b="1">
                <a:latin typeface="Comic Sans MS"/>
                <a:ea typeface="Comic Sans MS"/>
                <a:cs typeface="Comic Sans MS"/>
                <a:sym typeface="Comic Sans MS"/>
              </a:rPr>
              <a:t>HABILIDADE (EF15LP15)</a:t>
            </a:r>
            <a:endParaRPr sz="6933" b="1">
              <a:latin typeface="Comic Sans MS"/>
              <a:ea typeface="Comic Sans MS"/>
              <a:cs typeface="Comic Sans MS"/>
              <a:sym typeface="Comic Sans MS"/>
            </a:endParaRPr>
          </a:p>
          <a:p>
            <a:pPr marL="0" indent="0">
              <a:spcBef>
                <a:spcPts val="1600"/>
              </a:spcBef>
              <a:buNone/>
            </a:pPr>
            <a:r>
              <a:rPr lang="pt-BR" sz="6933">
                <a:latin typeface="Comic Sans MS"/>
                <a:ea typeface="Comic Sans MS"/>
                <a:cs typeface="Comic Sans MS"/>
                <a:sym typeface="Comic Sans MS"/>
              </a:rPr>
              <a:t>Reconhecer que os textos literários fazem parte do mundo do imaginário e apresentam uma dimensão lúdica, de encantamento, valorizando-os, em sua diversidade cultural, como patrimônio artístico da humanidade.</a:t>
            </a:r>
            <a:endParaRPr sz="6933">
              <a:latin typeface="Comic Sans MS"/>
              <a:ea typeface="Comic Sans MS"/>
              <a:cs typeface="Comic Sans MS"/>
              <a:sym typeface="Comic Sans MS"/>
            </a:endParaRPr>
          </a:p>
          <a:p>
            <a:pPr marL="0" indent="0">
              <a:spcBef>
                <a:spcPts val="1600"/>
              </a:spcBef>
              <a:buNone/>
            </a:pPr>
            <a:r>
              <a:rPr lang="pt-BR" sz="6933">
                <a:latin typeface="Comic Sans MS"/>
                <a:ea typeface="Comic Sans MS"/>
                <a:cs typeface="Comic Sans MS"/>
                <a:sym typeface="Comic Sans MS"/>
              </a:rPr>
              <a:t> </a:t>
            </a:r>
            <a:endParaRPr sz="6933">
              <a:latin typeface="Comic Sans MS"/>
              <a:ea typeface="Comic Sans MS"/>
              <a:cs typeface="Comic Sans MS"/>
              <a:sym typeface="Comic Sans MS"/>
            </a:endParaRPr>
          </a:p>
          <a:p>
            <a:pPr marL="0" indent="0">
              <a:spcBef>
                <a:spcPts val="1600"/>
              </a:spcBef>
              <a:buNone/>
            </a:pPr>
            <a:endParaRPr sz="6933" b="1">
              <a:latin typeface="Comic Sans MS"/>
              <a:ea typeface="Comic Sans MS"/>
              <a:cs typeface="Comic Sans MS"/>
              <a:sym typeface="Comic Sans MS"/>
            </a:endParaRPr>
          </a:p>
          <a:p>
            <a:pPr marL="0" indent="0">
              <a:spcBef>
                <a:spcPts val="1600"/>
              </a:spcBef>
              <a:buNone/>
            </a:pPr>
            <a:endParaRPr sz="6933" b="1">
              <a:latin typeface="Comic Sans MS"/>
              <a:ea typeface="Comic Sans MS"/>
              <a:cs typeface="Comic Sans MS"/>
              <a:sym typeface="Comic Sans MS"/>
            </a:endParaRPr>
          </a:p>
          <a:p>
            <a:pPr marL="0" indent="0">
              <a:spcBef>
                <a:spcPts val="1600"/>
              </a:spcBef>
              <a:buNone/>
            </a:pPr>
            <a:endParaRPr sz="6933" b="1">
              <a:latin typeface="Comic Sans MS"/>
              <a:ea typeface="Comic Sans MS"/>
              <a:cs typeface="Comic Sans MS"/>
              <a:sym typeface="Comic Sans MS"/>
            </a:endParaRPr>
          </a:p>
          <a:p>
            <a:pPr marL="0" indent="0">
              <a:spcBef>
                <a:spcPts val="1600"/>
              </a:spcBef>
              <a:spcAft>
                <a:spcPts val="1600"/>
              </a:spcAft>
              <a:buNone/>
            </a:pPr>
            <a:endParaRPr/>
          </a:p>
        </p:txBody>
      </p:sp>
      <p:sp>
        <p:nvSpPr>
          <p:cNvPr id="492" name="Google Shape;492;p68"/>
          <p:cNvSpPr txBox="1"/>
          <p:nvPr/>
        </p:nvSpPr>
        <p:spPr>
          <a:xfrm>
            <a:off x="125333" y="6285000"/>
            <a:ext cx="11826400" cy="656421"/>
          </a:xfrm>
          <a:prstGeom prst="rect">
            <a:avLst/>
          </a:prstGeom>
          <a:noFill/>
          <a:ln>
            <a:noFill/>
          </a:ln>
        </p:spPr>
        <p:txBody>
          <a:bodyPr spcFirstLastPara="1" wrap="square" lIns="121900" tIns="121900" rIns="121900" bIns="121900" anchor="t" anchorCtr="0">
            <a:spAutoFit/>
          </a:bodyPr>
          <a:lstStyle/>
          <a:p>
            <a:r>
              <a:rPr lang="pt-BR" sz="1333"/>
              <a:t>FONTE: Secretaria de Educação Básica do Ministério da Educação. Uso de Recursos Educacionais Digitais. </a:t>
            </a:r>
            <a:r>
              <a:rPr lang="pt-BR" sz="1333" u="sng">
                <a:solidFill>
                  <a:schemeClr val="hlink"/>
                </a:solidFill>
                <a:hlinkClick r:id="rId3"/>
              </a:rPr>
              <a:t>https://avamec.mec.gov.br/#/instituicao/seb/curso/10761/unidade/5481/acessar?continue=true</a:t>
            </a:r>
            <a:r>
              <a:rPr lang="pt-BR" sz="1333"/>
              <a:t> AVAMEC, </a:t>
            </a:r>
            <a:endParaRPr sz="1333"/>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69"/>
          <p:cNvSpPr txBox="1">
            <a:spLocks noGrp="1"/>
          </p:cNvSpPr>
          <p:nvPr>
            <p:ph type="title"/>
          </p:nvPr>
        </p:nvSpPr>
        <p:spPr>
          <a:xfrm>
            <a:off x="487233" y="342700"/>
            <a:ext cx="11360800" cy="763600"/>
          </a:xfrm>
          <a:prstGeom prst="rect">
            <a:avLst/>
          </a:prstGeom>
        </p:spPr>
        <p:txBody>
          <a:bodyPr spcFirstLastPara="1" vert="horz" wrap="square" lIns="121900" tIns="121900" rIns="121900" bIns="121900" rtlCol="0" anchor="t" anchorCtr="0">
            <a:normAutofit fontScale="90000"/>
          </a:bodyPr>
          <a:lstStyle/>
          <a:p>
            <a:r>
              <a:rPr lang="pt-BR" sz="2533" b="1">
                <a:solidFill>
                  <a:srgbClr val="4A4A4A"/>
                </a:solidFill>
                <a:highlight>
                  <a:srgbClr val="00FFFF"/>
                </a:highlight>
                <a:latin typeface="Comic Sans MS"/>
                <a:ea typeface="Comic Sans MS"/>
                <a:cs typeface="Comic Sans MS"/>
                <a:sym typeface="Comic Sans MS"/>
              </a:rPr>
              <a:t>FÁBULAS ANIMADAS</a:t>
            </a:r>
            <a:r>
              <a:rPr lang="pt-BR" sz="2533" b="1">
                <a:solidFill>
                  <a:srgbClr val="4A4A4A"/>
                </a:solidFill>
                <a:highlight>
                  <a:schemeClr val="lt1"/>
                </a:highlight>
                <a:latin typeface="Comic Sans MS"/>
                <a:ea typeface="Comic Sans MS"/>
                <a:cs typeface="Comic Sans MS"/>
                <a:sym typeface="Comic Sans MS"/>
              </a:rPr>
              <a:t> </a:t>
            </a:r>
            <a:r>
              <a:rPr lang="pt-BR" sz="2533" b="1">
                <a:solidFill>
                  <a:srgbClr val="4A4A4A"/>
                </a:solidFill>
                <a:highlight>
                  <a:srgbClr val="FFFFFF"/>
                </a:highlight>
                <a:latin typeface="Comic Sans MS"/>
                <a:ea typeface="Comic Sans MS"/>
                <a:cs typeface="Comic Sans MS"/>
                <a:sym typeface="Comic Sans MS"/>
              </a:rPr>
              <a:t> - ATIVIDADES LISTADAS NA BNCC - NO CAMPO DA LÍNGUA PORTUGUESA:</a:t>
            </a:r>
            <a:endParaRPr sz="4667" b="1">
              <a:latin typeface="Comic Sans MS"/>
              <a:ea typeface="Comic Sans MS"/>
              <a:cs typeface="Comic Sans MS"/>
              <a:sym typeface="Comic Sans MS"/>
            </a:endParaRPr>
          </a:p>
        </p:txBody>
      </p:sp>
      <p:sp>
        <p:nvSpPr>
          <p:cNvPr id="498" name="Google Shape;498;p69"/>
          <p:cNvSpPr txBox="1">
            <a:spLocks noGrp="1"/>
          </p:cNvSpPr>
          <p:nvPr>
            <p:ph type="body" idx="1"/>
          </p:nvPr>
        </p:nvSpPr>
        <p:spPr>
          <a:xfrm>
            <a:off x="662533" y="1392600"/>
            <a:ext cx="10331600" cy="4892400"/>
          </a:xfrm>
          <a:prstGeom prst="rect">
            <a:avLst/>
          </a:prstGeom>
          <a:solidFill>
            <a:srgbClr val="FBFFD4"/>
          </a:solidFill>
        </p:spPr>
        <p:txBody>
          <a:bodyPr spcFirstLastPara="1" vert="horz" wrap="square" lIns="121900" tIns="121900" rIns="121900" bIns="121900" rtlCol="0" anchor="t" anchorCtr="0">
            <a:normAutofit fontScale="40000" lnSpcReduction="20000"/>
          </a:bodyPr>
          <a:lstStyle/>
          <a:p>
            <a:pPr marL="0" indent="0">
              <a:spcBef>
                <a:spcPts val="1600"/>
              </a:spcBef>
              <a:buNone/>
            </a:pPr>
            <a:r>
              <a:rPr lang="pt-BR" sz="6933" b="1">
                <a:latin typeface="Comic Sans MS"/>
                <a:ea typeface="Comic Sans MS"/>
                <a:cs typeface="Comic Sans MS"/>
                <a:sym typeface="Comic Sans MS"/>
              </a:rPr>
              <a:t>HABILIDADE (EF15LP18)</a:t>
            </a:r>
            <a:endParaRPr sz="6933" b="1">
              <a:latin typeface="Comic Sans MS"/>
              <a:ea typeface="Comic Sans MS"/>
              <a:cs typeface="Comic Sans MS"/>
              <a:sym typeface="Comic Sans MS"/>
            </a:endParaRPr>
          </a:p>
          <a:p>
            <a:pPr marL="0" indent="0">
              <a:spcBef>
                <a:spcPts val="1600"/>
              </a:spcBef>
              <a:buNone/>
            </a:pPr>
            <a:r>
              <a:rPr lang="pt-BR" sz="6933">
                <a:latin typeface="Comic Sans MS"/>
                <a:ea typeface="Comic Sans MS"/>
                <a:cs typeface="Comic Sans MS"/>
                <a:sym typeface="Comic Sans MS"/>
              </a:rPr>
              <a:t>Relacionar texto com ilustrações e outros recursos gráficos.</a:t>
            </a:r>
            <a:endParaRPr sz="6933">
              <a:latin typeface="Comic Sans MS"/>
              <a:ea typeface="Comic Sans MS"/>
              <a:cs typeface="Comic Sans MS"/>
              <a:sym typeface="Comic Sans MS"/>
            </a:endParaRPr>
          </a:p>
          <a:p>
            <a:pPr marL="0" indent="0">
              <a:spcBef>
                <a:spcPts val="1600"/>
              </a:spcBef>
              <a:buNone/>
            </a:pPr>
            <a:r>
              <a:rPr lang="pt-BR" sz="6933" b="1">
                <a:latin typeface="Comic Sans MS"/>
                <a:ea typeface="Comic Sans MS"/>
                <a:cs typeface="Comic Sans MS"/>
                <a:sym typeface="Comic Sans MS"/>
              </a:rPr>
              <a:t>HABILIDADE (EF01LP07)</a:t>
            </a:r>
            <a:endParaRPr sz="6933" b="1">
              <a:latin typeface="Comic Sans MS"/>
              <a:ea typeface="Comic Sans MS"/>
              <a:cs typeface="Comic Sans MS"/>
              <a:sym typeface="Comic Sans MS"/>
            </a:endParaRPr>
          </a:p>
          <a:p>
            <a:pPr marL="0" indent="0">
              <a:spcBef>
                <a:spcPts val="1600"/>
              </a:spcBef>
              <a:buNone/>
            </a:pPr>
            <a:r>
              <a:rPr lang="pt-BR" sz="6933">
                <a:latin typeface="Comic Sans MS"/>
                <a:ea typeface="Comic Sans MS"/>
                <a:cs typeface="Comic Sans MS"/>
                <a:sym typeface="Comic Sans MS"/>
              </a:rPr>
              <a:t>Identificar fonemas e sua representação por letras.</a:t>
            </a:r>
            <a:endParaRPr sz="6933">
              <a:latin typeface="Comic Sans MS"/>
              <a:ea typeface="Comic Sans MS"/>
              <a:cs typeface="Comic Sans MS"/>
              <a:sym typeface="Comic Sans MS"/>
            </a:endParaRPr>
          </a:p>
          <a:p>
            <a:pPr marL="0" indent="0">
              <a:spcBef>
                <a:spcPts val="1600"/>
              </a:spcBef>
              <a:buNone/>
            </a:pPr>
            <a:r>
              <a:rPr lang="pt-BR" sz="6933" b="1">
                <a:latin typeface="Comic Sans MS"/>
                <a:ea typeface="Comic Sans MS"/>
                <a:cs typeface="Comic Sans MS"/>
                <a:sym typeface="Comic Sans MS"/>
              </a:rPr>
              <a:t>HABILIDADE (EF35LP03)</a:t>
            </a:r>
            <a:endParaRPr sz="6933" b="1">
              <a:latin typeface="Comic Sans MS"/>
              <a:ea typeface="Comic Sans MS"/>
              <a:cs typeface="Comic Sans MS"/>
              <a:sym typeface="Comic Sans MS"/>
            </a:endParaRPr>
          </a:p>
          <a:p>
            <a:pPr marL="0" indent="0">
              <a:spcBef>
                <a:spcPts val="1600"/>
              </a:spcBef>
              <a:buNone/>
            </a:pPr>
            <a:r>
              <a:rPr lang="pt-BR" sz="6933">
                <a:latin typeface="Comic Sans MS"/>
                <a:ea typeface="Comic Sans MS"/>
                <a:cs typeface="Comic Sans MS"/>
                <a:sym typeface="Comic Sans MS"/>
              </a:rPr>
              <a:t>Identificar a ideia central do texto, demonstrando compreensão global.</a:t>
            </a:r>
            <a:endParaRPr sz="6933">
              <a:latin typeface="Comic Sans MS"/>
              <a:ea typeface="Comic Sans MS"/>
              <a:cs typeface="Comic Sans MS"/>
              <a:sym typeface="Comic Sans MS"/>
            </a:endParaRPr>
          </a:p>
          <a:p>
            <a:pPr marL="0" indent="0">
              <a:spcBef>
                <a:spcPts val="1600"/>
              </a:spcBef>
              <a:buNone/>
            </a:pPr>
            <a:r>
              <a:rPr lang="pt-BR" sz="6933" b="1">
                <a:latin typeface="Comic Sans MS"/>
                <a:ea typeface="Comic Sans MS"/>
                <a:cs typeface="Comic Sans MS"/>
                <a:sym typeface="Comic Sans MS"/>
              </a:rPr>
              <a:t>HABILIDADE (EF35LP04)</a:t>
            </a:r>
            <a:endParaRPr sz="6933" b="1">
              <a:latin typeface="Comic Sans MS"/>
              <a:ea typeface="Comic Sans MS"/>
              <a:cs typeface="Comic Sans MS"/>
              <a:sym typeface="Comic Sans MS"/>
            </a:endParaRPr>
          </a:p>
          <a:p>
            <a:pPr marL="0" indent="0">
              <a:spcBef>
                <a:spcPts val="1600"/>
              </a:spcBef>
              <a:buNone/>
            </a:pPr>
            <a:r>
              <a:rPr lang="pt-BR" sz="6933">
                <a:latin typeface="Comic Sans MS"/>
                <a:ea typeface="Comic Sans MS"/>
                <a:cs typeface="Comic Sans MS"/>
                <a:sym typeface="Comic Sans MS"/>
              </a:rPr>
              <a:t>Inferir informações implícitas nos textos lidos.</a:t>
            </a:r>
            <a:endParaRPr sz="6933">
              <a:latin typeface="Comic Sans MS"/>
              <a:ea typeface="Comic Sans MS"/>
              <a:cs typeface="Comic Sans MS"/>
              <a:sym typeface="Comic Sans MS"/>
            </a:endParaRPr>
          </a:p>
          <a:p>
            <a:pPr marL="0" indent="0">
              <a:spcBef>
                <a:spcPts val="1600"/>
              </a:spcBef>
              <a:buNone/>
            </a:pPr>
            <a:endParaRPr sz="6933" b="1">
              <a:latin typeface="Comic Sans MS"/>
              <a:ea typeface="Comic Sans MS"/>
              <a:cs typeface="Comic Sans MS"/>
              <a:sym typeface="Comic Sans MS"/>
            </a:endParaRPr>
          </a:p>
          <a:p>
            <a:pPr marL="0" indent="0">
              <a:spcBef>
                <a:spcPts val="1600"/>
              </a:spcBef>
              <a:buNone/>
            </a:pPr>
            <a:endParaRPr sz="6933" b="1">
              <a:latin typeface="Comic Sans MS"/>
              <a:ea typeface="Comic Sans MS"/>
              <a:cs typeface="Comic Sans MS"/>
              <a:sym typeface="Comic Sans MS"/>
            </a:endParaRPr>
          </a:p>
          <a:p>
            <a:pPr marL="0" indent="0">
              <a:spcBef>
                <a:spcPts val="1600"/>
              </a:spcBef>
              <a:buNone/>
            </a:pPr>
            <a:endParaRPr sz="6933" b="1">
              <a:latin typeface="Comic Sans MS"/>
              <a:ea typeface="Comic Sans MS"/>
              <a:cs typeface="Comic Sans MS"/>
              <a:sym typeface="Comic Sans MS"/>
            </a:endParaRPr>
          </a:p>
          <a:p>
            <a:pPr marL="0" indent="0">
              <a:spcBef>
                <a:spcPts val="1600"/>
              </a:spcBef>
              <a:buNone/>
            </a:pPr>
            <a:endParaRPr sz="6933" b="1">
              <a:latin typeface="Comic Sans MS"/>
              <a:ea typeface="Comic Sans MS"/>
              <a:cs typeface="Comic Sans MS"/>
              <a:sym typeface="Comic Sans MS"/>
            </a:endParaRPr>
          </a:p>
          <a:p>
            <a:pPr marL="0" indent="0">
              <a:spcBef>
                <a:spcPts val="1600"/>
              </a:spcBef>
              <a:spcAft>
                <a:spcPts val="1600"/>
              </a:spcAft>
              <a:buNone/>
            </a:pPr>
            <a:endParaRPr/>
          </a:p>
        </p:txBody>
      </p:sp>
      <p:sp>
        <p:nvSpPr>
          <p:cNvPr id="499" name="Google Shape;499;p69"/>
          <p:cNvSpPr txBox="1"/>
          <p:nvPr/>
        </p:nvSpPr>
        <p:spPr>
          <a:xfrm>
            <a:off x="125333" y="6285000"/>
            <a:ext cx="11826400" cy="656421"/>
          </a:xfrm>
          <a:prstGeom prst="rect">
            <a:avLst/>
          </a:prstGeom>
          <a:noFill/>
          <a:ln>
            <a:noFill/>
          </a:ln>
        </p:spPr>
        <p:txBody>
          <a:bodyPr spcFirstLastPara="1" wrap="square" lIns="121900" tIns="121900" rIns="121900" bIns="121900" anchor="t" anchorCtr="0">
            <a:spAutoFit/>
          </a:bodyPr>
          <a:lstStyle/>
          <a:p>
            <a:r>
              <a:rPr lang="pt-BR" sz="1333"/>
              <a:t>FONTE: Secretaria de Educação Básica do Ministério da Educação. Uso de Recursos Educacionais Digitais. </a:t>
            </a:r>
            <a:r>
              <a:rPr lang="pt-BR" sz="1333" u="sng">
                <a:solidFill>
                  <a:schemeClr val="hlink"/>
                </a:solidFill>
                <a:hlinkClick r:id="rId3"/>
              </a:rPr>
              <a:t>https://avamec.mec.gov.br/#/instituicao/seb/curso/10761/unidade/5481/acessar?continue=true</a:t>
            </a:r>
            <a:r>
              <a:rPr lang="pt-BR" sz="1333"/>
              <a:t> AVAMEC, </a:t>
            </a:r>
            <a:endParaRPr sz="1333"/>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70"/>
          <p:cNvSpPr txBox="1">
            <a:spLocks noGrp="1"/>
          </p:cNvSpPr>
          <p:nvPr>
            <p:ph type="title"/>
          </p:nvPr>
        </p:nvSpPr>
        <p:spPr>
          <a:prstGeom prst="rect">
            <a:avLst/>
          </a:prstGeom>
        </p:spPr>
        <p:txBody>
          <a:bodyPr spcFirstLastPara="1" vert="horz" wrap="square" lIns="121900" tIns="121900" rIns="121900" bIns="121900" rtlCol="0" anchor="t" anchorCtr="0">
            <a:normAutofit/>
          </a:bodyPr>
          <a:lstStyle/>
          <a:p>
            <a:pPr indent="643451">
              <a:lnSpc>
                <a:spcPct val="115000"/>
              </a:lnSpc>
              <a:spcBef>
                <a:spcPts val="1333"/>
              </a:spcBef>
              <a:buClr>
                <a:schemeClr val="dk1"/>
              </a:buClr>
              <a:buSzPct val="57894"/>
            </a:pPr>
            <a:r>
              <a:rPr lang="pt-BR" sz="2533" b="1">
                <a:solidFill>
                  <a:srgbClr val="4A4A4A"/>
                </a:solidFill>
                <a:highlight>
                  <a:srgbClr val="00FFFF"/>
                </a:highlight>
                <a:latin typeface="Comic Sans MS"/>
                <a:ea typeface="Comic Sans MS"/>
                <a:cs typeface="Comic Sans MS"/>
                <a:sym typeface="Comic Sans MS"/>
              </a:rPr>
              <a:t>ILHA DAS OPERAÇÕES</a:t>
            </a:r>
            <a:r>
              <a:rPr lang="pt-BR" sz="2533" b="1">
                <a:solidFill>
                  <a:srgbClr val="4A4A4A"/>
                </a:solidFill>
                <a:highlight>
                  <a:schemeClr val="lt1"/>
                </a:highlight>
                <a:latin typeface="Comic Sans MS"/>
                <a:ea typeface="Comic Sans MS"/>
                <a:cs typeface="Comic Sans MS"/>
                <a:sym typeface="Comic Sans MS"/>
              </a:rPr>
              <a:t> - MATEMÁTICA</a:t>
            </a:r>
            <a:endParaRPr sz="2533" b="1">
              <a:solidFill>
                <a:srgbClr val="4A4A4A"/>
              </a:solidFill>
              <a:highlight>
                <a:schemeClr val="lt1"/>
              </a:highlight>
              <a:latin typeface="Comic Sans MS"/>
              <a:ea typeface="Comic Sans MS"/>
              <a:cs typeface="Comic Sans MS"/>
              <a:sym typeface="Comic Sans MS"/>
            </a:endParaRPr>
          </a:p>
          <a:p>
            <a:pPr>
              <a:spcBef>
                <a:spcPts val="267"/>
              </a:spcBef>
            </a:pPr>
            <a:endParaRPr/>
          </a:p>
        </p:txBody>
      </p:sp>
      <p:sp>
        <p:nvSpPr>
          <p:cNvPr id="505" name="Google Shape;505;p70"/>
          <p:cNvSpPr txBox="1">
            <a:spLocks noGrp="1"/>
          </p:cNvSpPr>
          <p:nvPr>
            <p:ph type="body" idx="1"/>
          </p:nvPr>
        </p:nvSpPr>
        <p:spPr>
          <a:xfrm>
            <a:off x="523033" y="1500233"/>
            <a:ext cx="6174000" cy="4555200"/>
          </a:xfrm>
          <a:prstGeom prst="rect">
            <a:avLst/>
          </a:prstGeom>
        </p:spPr>
        <p:txBody>
          <a:bodyPr spcFirstLastPara="1" vert="horz" wrap="square" lIns="121900" tIns="121900" rIns="121900" bIns="121900" rtlCol="0" anchor="t" anchorCtr="0">
            <a:normAutofit/>
          </a:bodyPr>
          <a:lstStyle/>
          <a:p>
            <a:pPr marL="0" indent="0">
              <a:spcAft>
                <a:spcPts val="1600"/>
              </a:spcAft>
              <a:buNone/>
            </a:pPr>
            <a:r>
              <a:rPr lang="pt-BR" sz="1800">
                <a:solidFill>
                  <a:srgbClr val="4A4A4A"/>
                </a:solidFill>
                <a:latin typeface="Comic Sans MS"/>
                <a:ea typeface="Comic Sans MS"/>
                <a:cs typeface="Comic Sans MS"/>
                <a:sym typeface="Comic Sans MS"/>
              </a:rPr>
              <a:t>O recurso “Ilha das operações” é um jogo para ser utilizado no 4º ano do Ensino Fundamental, visando explorar as operações matemáticas. O cenário utilizado consiste de uma ilha localizada nas águas do mar Algebrius, denominada de Ilha das operações. Essa ilha era habitada por quatro povos que, por muito tempo, viveram em harmonia graças ao poder das quatro pedras fundamentais pertencentes a cada um deles</a:t>
            </a:r>
            <a:endParaRPr sz="2267">
              <a:latin typeface="Comic Sans MS"/>
              <a:ea typeface="Comic Sans MS"/>
              <a:cs typeface="Comic Sans MS"/>
              <a:sym typeface="Comic Sans MS"/>
            </a:endParaRPr>
          </a:p>
        </p:txBody>
      </p:sp>
      <p:pic>
        <p:nvPicPr>
          <p:cNvPr id="506" name="Google Shape;506;p70"/>
          <p:cNvPicPr preferRelativeResize="0"/>
          <p:nvPr/>
        </p:nvPicPr>
        <p:blipFill>
          <a:blip r:embed="rId3">
            <a:alphaModFix/>
          </a:blip>
          <a:stretch>
            <a:fillRect/>
          </a:stretch>
        </p:blipFill>
        <p:spPr>
          <a:xfrm>
            <a:off x="6893800" y="1356971"/>
            <a:ext cx="4775168" cy="2501667"/>
          </a:xfrm>
          <a:prstGeom prst="rect">
            <a:avLst/>
          </a:prstGeom>
          <a:noFill/>
          <a:ln>
            <a:noFill/>
          </a:ln>
        </p:spPr>
      </p:pic>
      <p:sp>
        <p:nvSpPr>
          <p:cNvPr id="507" name="Google Shape;507;p70"/>
          <p:cNvSpPr txBox="1"/>
          <p:nvPr/>
        </p:nvSpPr>
        <p:spPr>
          <a:xfrm>
            <a:off x="6893784" y="3742367"/>
            <a:ext cx="4775200" cy="1640602"/>
          </a:xfrm>
          <a:prstGeom prst="rect">
            <a:avLst/>
          </a:prstGeom>
          <a:noFill/>
          <a:ln>
            <a:noFill/>
          </a:ln>
        </p:spPr>
        <p:txBody>
          <a:bodyPr spcFirstLastPara="1" wrap="square" lIns="121900" tIns="121900" rIns="121900" bIns="121900" anchor="t" anchorCtr="0">
            <a:spAutoFit/>
          </a:bodyPr>
          <a:lstStyle/>
          <a:p>
            <a:pPr>
              <a:lnSpc>
                <a:spcPct val="115000"/>
              </a:lnSpc>
              <a:spcBef>
                <a:spcPts val="1600"/>
              </a:spcBef>
            </a:pPr>
            <a:r>
              <a:rPr lang="pt-BR" sz="1467">
                <a:solidFill>
                  <a:srgbClr val="4A4A4A"/>
                </a:solidFill>
                <a:highlight>
                  <a:srgbClr val="FFFFFF"/>
                </a:highlight>
                <a:latin typeface="Times New Roman"/>
                <a:ea typeface="Times New Roman"/>
                <a:cs typeface="Times New Roman"/>
                <a:sym typeface="Times New Roman"/>
              </a:rPr>
              <a:t>Baixe do site do MEC em:</a:t>
            </a:r>
            <a:endParaRPr sz="1467">
              <a:solidFill>
                <a:srgbClr val="4A4A4A"/>
              </a:solidFill>
              <a:highlight>
                <a:srgbClr val="FFFFFF"/>
              </a:highlight>
              <a:latin typeface="Times New Roman"/>
              <a:ea typeface="Times New Roman"/>
              <a:cs typeface="Times New Roman"/>
              <a:sym typeface="Times New Roman"/>
            </a:endParaRPr>
          </a:p>
          <a:p>
            <a:pPr>
              <a:lnSpc>
                <a:spcPct val="115000"/>
              </a:lnSpc>
              <a:spcBef>
                <a:spcPts val="1600"/>
              </a:spcBef>
              <a:spcAft>
                <a:spcPts val="1600"/>
              </a:spcAft>
            </a:pPr>
            <a:r>
              <a:rPr lang="pt-BR" sz="1467" u="sng">
                <a:solidFill>
                  <a:srgbClr val="BF315E"/>
                </a:solidFill>
                <a:highlight>
                  <a:srgbClr val="FFFFFF"/>
                </a:highlight>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https://plataformaintegrada.mec.gov.br/recurso?id=338674&amp;name=Ilha%20das%20Opera%C3%A7%C3%B5es</a:t>
            </a:r>
            <a:endParaRPr sz="1467" u="sng">
              <a:solidFill>
                <a:srgbClr val="BF315E"/>
              </a:solidFill>
              <a:highlight>
                <a:srgbClr val="FFFFFF"/>
              </a:highlight>
              <a:latin typeface="Times New Roman"/>
              <a:ea typeface="Times New Roman"/>
              <a:cs typeface="Times New Roman"/>
              <a:sym typeface="Times New Roman"/>
            </a:endParaRPr>
          </a:p>
        </p:txBody>
      </p:sp>
      <p:sp>
        <p:nvSpPr>
          <p:cNvPr id="508" name="Google Shape;508;p70"/>
          <p:cNvSpPr txBox="1"/>
          <p:nvPr/>
        </p:nvSpPr>
        <p:spPr>
          <a:xfrm>
            <a:off x="125333" y="6285000"/>
            <a:ext cx="11826400" cy="656421"/>
          </a:xfrm>
          <a:prstGeom prst="rect">
            <a:avLst/>
          </a:prstGeom>
          <a:noFill/>
          <a:ln>
            <a:noFill/>
          </a:ln>
        </p:spPr>
        <p:txBody>
          <a:bodyPr spcFirstLastPara="1" wrap="square" lIns="121900" tIns="121900" rIns="121900" bIns="121900" anchor="t" anchorCtr="0">
            <a:spAutoFit/>
          </a:bodyPr>
          <a:lstStyle/>
          <a:p>
            <a:r>
              <a:rPr lang="pt-BR" sz="1333"/>
              <a:t>FONTE: Secretaria de Educação Básica do Ministério da Educação. Uso de Recursos Educacionais Digitais. </a:t>
            </a:r>
            <a:r>
              <a:rPr lang="pt-BR" sz="1333" u="sng">
                <a:solidFill>
                  <a:schemeClr val="hlink"/>
                </a:solidFill>
                <a:hlinkClick r:id="rId5"/>
              </a:rPr>
              <a:t>https://avamec.mec.gov.br/#/instituicao/seb/curso/10761/unidade/5481/acessar?continue=true</a:t>
            </a:r>
            <a:r>
              <a:rPr lang="pt-BR" sz="1333"/>
              <a:t> AVAMEC, </a:t>
            </a:r>
            <a:endParaRPr sz="1333"/>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44"/>
          <p:cNvSpPr txBox="1">
            <a:spLocks noGrp="1"/>
          </p:cNvSpPr>
          <p:nvPr>
            <p:ph type="title"/>
          </p:nvPr>
        </p:nvSpPr>
        <p:spPr>
          <a:prstGeom prst="rect">
            <a:avLst/>
          </a:prstGeom>
        </p:spPr>
        <p:txBody>
          <a:bodyPr spcFirstLastPara="1" vert="horz" wrap="square" lIns="121900" tIns="121900" rIns="121900" bIns="121900" rtlCol="0" anchor="t" anchorCtr="0">
            <a:normAutofit/>
          </a:bodyPr>
          <a:lstStyle/>
          <a:p>
            <a:r>
              <a:rPr lang="pt-BR">
                <a:highlight>
                  <a:srgbClr val="00FFFF"/>
                </a:highlight>
              </a:rPr>
              <a:t>RED DE ANIMAÇÃO</a:t>
            </a:r>
            <a:endParaRPr>
              <a:highlight>
                <a:srgbClr val="00FFFF"/>
              </a:highlight>
            </a:endParaRPr>
          </a:p>
        </p:txBody>
      </p:sp>
      <p:sp>
        <p:nvSpPr>
          <p:cNvPr id="292" name="Google Shape;292;p44"/>
          <p:cNvSpPr txBox="1"/>
          <p:nvPr/>
        </p:nvSpPr>
        <p:spPr>
          <a:xfrm>
            <a:off x="125333" y="5872801"/>
            <a:ext cx="11826400" cy="861542"/>
          </a:xfrm>
          <a:prstGeom prst="rect">
            <a:avLst/>
          </a:prstGeom>
          <a:noFill/>
          <a:ln>
            <a:noFill/>
          </a:ln>
        </p:spPr>
        <p:txBody>
          <a:bodyPr spcFirstLastPara="1" wrap="square" lIns="121900" tIns="121900" rIns="121900" bIns="121900" anchor="t" anchorCtr="0">
            <a:spAutoFit/>
          </a:bodyPr>
          <a:lstStyle/>
          <a:p>
            <a:r>
              <a:rPr lang="pt-BR" sz="1333"/>
              <a:t>FONTE: Secretaria de Educação Básica do Ministério da Educação. Uso de Recursos Educacionais Digitais. https://avamec.mec.gov.br/#/instituicao/seb/curso/10761/unidade/5481/acessar?continue=true</a:t>
            </a:r>
            <a:endParaRPr sz="1333"/>
          </a:p>
          <a:p>
            <a:r>
              <a:rPr lang="pt-BR" sz="1333"/>
              <a:t>AVAMEC, </a:t>
            </a:r>
            <a:endParaRPr sz="1333"/>
          </a:p>
        </p:txBody>
      </p:sp>
      <p:pic>
        <p:nvPicPr>
          <p:cNvPr id="293" name="Google Shape;293;p44"/>
          <p:cNvPicPr preferRelativeResize="0"/>
          <p:nvPr/>
        </p:nvPicPr>
        <p:blipFill>
          <a:blip r:embed="rId3">
            <a:alphaModFix/>
          </a:blip>
          <a:stretch>
            <a:fillRect/>
          </a:stretch>
        </p:blipFill>
        <p:spPr>
          <a:xfrm>
            <a:off x="3838133" y="1488534"/>
            <a:ext cx="5080000" cy="2603500"/>
          </a:xfrm>
          <a:prstGeom prst="rect">
            <a:avLst/>
          </a:prstGeom>
          <a:noFill/>
          <a:ln>
            <a:noFill/>
          </a:ln>
        </p:spPr>
      </p:pic>
      <p:sp>
        <p:nvSpPr>
          <p:cNvPr id="294" name="Google Shape;294;p44"/>
          <p:cNvSpPr txBox="1"/>
          <p:nvPr/>
        </p:nvSpPr>
        <p:spPr>
          <a:xfrm>
            <a:off x="2739633" y="4092034"/>
            <a:ext cx="7860800" cy="1475107"/>
          </a:xfrm>
          <a:prstGeom prst="rect">
            <a:avLst/>
          </a:prstGeom>
          <a:noFill/>
          <a:ln>
            <a:noFill/>
          </a:ln>
        </p:spPr>
        <p:txBody>
          <a:bodyPr spcFirstLastPara="1" wrap="square" lIns="121900" tIns="121900" rIns="121900" bIns="121900" anchor="t" anchorCtr="0">
            <a:spAutoFit/>
          </a:bodyPr>
          <a:lstStyle/>
          <a:p>
            <a:pPr algn="ctr">
              <a:lnSpc>
                <a:spcPct val="115000"/>
              </a:lnSpc>
              <a:spcBef>
                <a:spcPts val="1600"/>
              </a:spcBef>
            </a:pPr>
            <a:r>
              <a:rPr lang="pt-BR" sz="1733">
                <a:solidFill>
                  <a:schemeClr val="dk1"/>
                </a:solidFill>
              </a:rPr>
              <a:t>Fonte: Ministério da Saúde em parceria com o Ministério da Educação.</a:t>
            </a:r>
            <a:endParaRPr sz="1733">
              <a:solidFill>
                <a:schemeClr val="dk1"/>
              </a:solidFill>
            </a:endParaRPr>
          </a:p>
          <a:p>
            <a:pPr algn="ctr">
              <a:lnSpc>
                <a:spcPct val="115000"/>
              </a:lnSpc>
              <a:spcBef>
                <a:spcPts val="1600"/>
              </a:spcBef>
              <a:spcAft>
                <a:spcPts val="1600"/>
              </a:spcAft>
            </a:pPr>
            <a:r>
              <a:rPr lang="pt-BR" sz="1733">
                <a:solidFill>
                  <a:schemeClr val="dk1"/>
                </a:solidFill>
              </a:rPr>
              <a:t>Recurso disponível em: </a:t>
            </a:r>
            <a:r>
              <a:rPr lang="pt-BR" sz="1733" u="sng">
                <a:solidFill>
                  <a:srgbClr val="BF315E"/>
                </a:solidFill>
                <a:hlinkClick r:id="rId4">
                  <a:extLst>
                    <a:ext uri="{A12FA001-AC4F-418D-AE19-62706E023703}">
                      <ahyp:hlinkClr xmlns:ahyp="http://schemas.microsoft.com/office/drawing/2018/hyperlinkcolor" val="tx"/>
                    </a:ext>
                  </a:extLst>
                </a:hlinkClick>
              </a:rPr>
              <a:t>https://youtu.be/OsnorIgJWbM</a:t>
            </a:r>
            <a:endParaRPr sz="1733" u="sng">
              <a:solidFill>
                <a:srgbClr val="BF315E"/>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71"/>
          <p:cNvSpPr txBox="1">
            <a:spLocks noGrp="1"/>
          </p:cNvSpPr>
          <p:nvPr>
            <p:ph type="title"/>
          </p:nvPr>
        </p:nvSpPr>
        <p:spPr>
          <a:xfrm>
            <a:off x="487233" y="342700"/>
            <a:ext cx="11360800" cy="763600"/>
          </a:xfrm>
          <a:prstGeom prst="rect">
            <a:avLst/>
          </a:prstGeom>
        </p:spPr>
        <p:txBody>
          <a:bodyPr spcFirstLastPara="1" vert="horz" wrap="square" lIns="121900" tIns="121900" rIns="121900" bIns="121900" rtlCol="0" anchor="t" anchorCtr="0">
            <a:normAutofit fontScale="90000"/>
          </a:bodyPr>
          <a:lstStyle/>
          <a:p>
            <a:r>
              <a:rPr lang="pt-BR" sz="2533" b="1">
                <a:solidFill>
                  <a:srgbClr val="4A4A4A"/>
                </a:solidFill>
                <a:highlight>
                  <a:srgbClr val="00FFFF"/>
                </a:highlight>
                <a:latin typeface="Comic Sans MS"/>
                <a:ea typeface="Comic Sans MS"/>
                <a:cs typeface="Comic Sans MS"/>
                <a:sym typeface="Comic Sans MS"/>
              </a:rPr>
              <a:t>ILHA DAS OPERAÇÕES</a:t>
            </a:r>
            <a:r>
              <a:rPr lang="pt-BR" sz="2533" b="1">
                <a:solidFill>
                  <a:srgbClr val="4A4A4A"/>
                </a:solidFill>
                <a:highlight>
                  <a:srgbClr val="FFFFFF"/>
                </a:highlight>
                <a:latin typeface="Comic Sans MS"/>
                <a:ea typeface="Comic Sans MS"/>
                <a:cs typeface="Comic Sans MS"/>
                <a:sym typeface="Comic Sans MS"/>
              </a:rPr>
              <a:t> - ATIVIDADES LISTADAS NA BNCC - NO CAMPO DA MATEMÁTICA:</a:t>
            </a:r>
            <a:endParaRPr sz="4667" b="1">
              <a:latin typeface="Comic Sans MS"/>
              <a:ea typeface="Comic Sans MS"/>
              <a:cs typeface="Comic Sans MS"/>
              <a:sym typeface="Comic Sans MS"/>
            </a:endParaRPr>
          </a:p>
        </p:txBody>
      </p:sp>
      <p:sp>
        <p:nvSpPr>
          <p:cNvPr id="514" name="Google Shape;514;p71"/>
          <p:cNvSpPr txBox="1">
            <a:spLocks noGrp="1"/>
          </p:cNvSpPr>
          <p:nvPr>
            <p:ph type="body" idx="1"/>
          </p:nvPr>
        </p:nvSpPr>
        <p:spPr>
          <a:xfrm>
            <a:off x="349733" y="1392600"/>
            <a:ext cx="11360800" cy="4892400"/>
          </a:xfrm>
          <a:prstGeom prst="rect">
            <a:avLst/>
          </a:prstGeom>
          <a:solidFill>
            <a:srgbClr val="DCF3C0"/>
          </a:solidFill>
        </p:spPr>
        <p:txBody>
          <a:bodyPr spcFirstLastPara="1" vert="horz" wrap="square" lIns="121900" tIns="121900" rIns="121900" bIns="121900" rtlCol="0" anchor="t" anchorCtr="0">
            <a:normAutofit fontScale="25000" lnSpcReduction="20000"/>
          </a:bodyPr>
          <a:lstStyle/>
          <a:p>
            <a:pPr marL="0" indent="0">
              <a:spcBef>
                <a:spcPts val="1600"/>
              </a:spcBef>
              <a:buNone/>
            </a:pPr>
            <a:r>
              <a:rPr lang="pt-BR" sz="6933" b="1">
                <a:latin typeface="Comic Sans MS"/>
                <a:ea typeface="Comic Sans MS"/>
                <a:cs typeface="Comic Sans MS"/>
                <a:sym typeface="Comic Sans MS"/>
              </a:rPr>
              <a:t>HABILIDADE (EF04MA04)</a:t>
            </a:r>
            <a:endParaRPr sz="6933" b="1">
              <a:latin typeface="Comic Sans MS"/>
              <a:ea typeface="Comic Sans MS"/>
              <a:cs typeface="Comic Sans MS"/>
              <a:sym typeface="Comic Sans MS"/>
            </a:endParaRPr>
          </a:p>
          <a:p>
            <a:pPr marL="0" indent="0">
              <a:spcBef>
                <a:spcPts val="1600"/>
              </a:spcBef>
              <a:buNone/>
            </a:pPr>
            <a:r>
              <a:rPr lang="pt-BR" sz="6933">
                <a:latin typeface="Comic Sans MS"/>
                <a:ea typeface="Comic Sans MS"/>
                <a:cs typeface="Comic Sans MS"/>
                <a:sym typeface="Comic Sans MS"/>
              </a:rPr>
              <a:t>Utilizar as relações entre adição e subtração, bem como entre multiplicação e divisão, para ampliar as estratégias de cálculo;</a:t>
            </a:r>
            <a:endParaRPr sz="6933">
              <a:latin typeface="Comic Sans MS"/>
              <a:ea typeface="Comic Sans MS"/>
              <a:cs typeface="Comic Sans MS"/>
              <a:sym typeface="Comic Sans MS"/>
            </a:endParaRPr>
          </a:p>
          <a:p>
            <a:pPr marL="0" indent="0">
              <a:spcBef>
                <a:spcPts val="1600"/>
              </a:spcBef>
              <a:buNone/>
            </a:pPr>
            <a:r>
              <a:rPr lang="pt-BR" sz="6933" b="1">
                <a:latin typeface="Comic Sans MS"/>
                <a:ea typeface="Comic Sans MS"/>
                <a:cs typeface="Comic Sans MS"/>
                <a:sym typeface="Comic Sans MS"/>
              </a:rPr>
              <a:t>HABILIDADE (EF04MA05)</a:t>
            </a:r>
            <a:endParaRPr sz="6933" b="1">
              <a:latin typeface="Comic Sans MS"/>
              <a:ea typeface="Comic Sans MS"/>
              <a:cs typeface="Comic Sans MS"/>
              <a:sym typeface="Comic Sans MS"/>
            </a:endParaRPr>
          </a:p>
          <a:p>
            <a:pPr marL="0" indent="0">
              <a:spcBef>
                <a:spcPts val="1600"/>
              </a:spcBef>
              <a:buNone/>
            </a:pPr>
            <a:r>
              <a:rPr lang="pt-BR" sz="6933">
                <a:latin typeface="Comic Sans MS"/>
                <a:ea typeface="Comic Sans MS"/>
                <a:cs typeface="Comic Sans MS"/>
                <a:sym typeface="Comic Sans MS"/>
              </a:rPr>
              <a:t>Utilizar as propriedades das operações para desenvolver estratégias de cálculo;</a:t>
            </a:r>
            <a:endParaRPr sz="6933">
              <a:latin typeface="Comic Sans MS"/>
              <a:ea typeface="Comic Sans MS"/>
              <a:cs typeface="Comic Sans MS"/>
              <a:sym typeface="Comic Sans MS"/>
            </a:endParaRPr>
          </a:p>
          <a:p>
            <a:pPr marL="0" indent="0">
              <a:spcBef>
                <a:spcPts val="1600"/>
              </a:spcBef>
              <a:buNone/>
            </a:pPr>
            <a:r>
              <a:rPr lang="pt-BR" sz="6933" b="1">
                <a:latin typeface="Comic Sans MS"/>
                <a:ea typeface="Comic Sans MS"/>
                <a:cs typeface="Comic Sans MS"/>
                <a:sym typeface="Comic Sans MS"/>
              </a:rPr>
              <a:t>HABILIDADE (EF04MA06)</a:t>
            </a:r>
            <a:endParaRPr sz="6933" b="1">
              <a:latin typeface="Comic Sans MS"/>
              <a:ea typeface="Comic Sans MS"/>
              <a:cs typeface="Comic Sans MS"/>
              <a:sym typeface="Comic Sans MS"/>
            </a:endParaRPr>
          </a:p>
          <a:p>
            <a:pPr marL="0" indent="0">
              <a:spcBef>
                <a:spcPts val="1600"/>
              </a:spcBef>
              <a:buNone/>
            </a:pPr>
            <a:r>
              <a:rPr lang="pt-BR" sz="6933">
                <a:latin typeface="Comic Sans MS"/>
                <a:ea typeface="Comic Sans MS"/>
                <a:cs typeface="Comic Sans MS"/>
                <a:sym typeface="Comic Sans MS"/>
              </a:rPr>
              <a:t>Resolver e elaborar problemas envolvendo diferentes significados da multiplicação (adição de parcelas iguais, organização retangular e proporcionalidade), utilizando estratégias diversas, como cálculo por estimativa, cálculo mental e algoritmos;</a:t>
            </a:r>
            <a:endParaRPr sz="6933">
              <a:latin typeface="Comic Sans MS"/>
              <a:ea typeface="Comic Sans MS"/>
              <a:cs typeface="Comic Sans MS"/>
              <a:sym typeface="Comic Sans MS"/>
            </a:endParaRPr>
          </a:p>
          <a:p>
            <a:pPr marL="0" indent="0">
              <a:spcBef>
                <a:spcPts val="1600"/>
              </a:spcBef>
              <a:buNone/>
            </a:pPr>
            <a:r>
              <a:rPr lang="pt-BR" sz="6933" b="1">
                <a:latin typeface="Comic Sans MS"/>
                <a:ea typeface="Comic Sans MS"/>
                <a:cs typeface="Comic Sans MS"/>
                <a:sym typeface="Comic Sans MS"/>
              </a:rPr>
              <a:t> HABILIDADE (EF04MA07)</a:t>
            </a:r>
            <a:endParaRPr sz="6933" b="1">
              <a:latin typeface="Comic Sans MS"/>
              <a:ea typeface="Comic Sans MS"/>
              <a:cs typeface="Comic Sans MS"/>
              <a:sym typeface="Comic Sans MS"/>
            </a:endParaRPr>
          </a:p>
          <a:p>
            <a:pPr marL="0" indent="0">
              <a:spcBef>
                <a:spcPts val="1600"/>
              </a:spcBef>
              <a:buNone/>
            </a:pPr>
            <a:r>
              <a:rPr lang="pt-BR" sz="6933">
                <a:latin typeface="Comic Sans MS"/>
                <a:ea typeface="Comic Sans MS"/>
                <a:cs typeface="Comic Sans MS"/>
                <a:sym typeface="Comic Sans MS"/>
              </a:rPr>
              <a:t>Resolver e elaborar problemas de divisão cujo divisor tenha no máximo dois algarismos, envolvendo os significados de repartição equitativa e de medida, utilizando estratégias diversas, como cálculo por estimativa, cálculo mental e algoritmos.</a:t>
            </a:r>
            <a:endParaRPr sz="6933">
              <a:latin typeface="Comic Sans MS"/>
              <a:ea typeface="Comic Sans MS"/>
              <a:cs typeface="Comic Sans MS"/>
              <a:sym typeface="Comic Sans MS"/>
            </a:endParaRPr>
          </a:p>
          <a:p>
            <a:pPr marL="0" indent="0">
              <a:spcBef>
                <a:spcPts val="1600"/>
              </a:spcBef>
              <a:buNone/>
            </a:pPr>
            <a:r>
              <a:rPr lang="pt-BR" sz="6933" b="1">
                <a:latin typeface="Comic Sans MS"/>
                <a:ea typeface="Comic Sans MS"/>
                <a:cs typeface="Comic Sans MS"/>
                <a:sym typeface="Comic Sans MS"/>
              </a:rPr>
              <a:t> </a:t>
            </a:r>
            <a:endParaRPr sz="6933" b="1">
              <a:latin typeface="Comic Sans MS"/>
              <a:ea typeface="Comic Sans MS"/>
              <a:cs typeface="Comic Sans MS"/>
              <a:sym typeface="Comic Sans MS"/>
            </a:endParaRPr>
          </a:p>
          <a:p>
            <a:pPr marL="0" indent="0">
              <a:spcBef>
                <a:spcPts val="1600"/>
              </a:spcBef>
              <a:buNone/>
            </a:pPr>
            <a:endParaRPr sz="6933" b="1">
              <a:latin typeface="Comic Sans MS"/>
              <a:ea typeface="Comic Sans MS"/>
              <a:cs typeface="Comic Sans MS"/>
              <a:sym typeface="Comic Sans MS"/>
            </a:endParaRPr>
          </a:p>
          <a:p>
            <a:pPr marL="0" indent="0">
              <a:spcBef>
                <a:spcPts val="1600"/>
              </a:spcBef>
              <a:buNone/>
            </a:pPr>
            <a:endParaRPr sz="6933" b="1">
              <a:latin typeface="Comic Sans MS"/>
              <a:ea typeface="Comic Sans MS"/>
              <a:cs typeface="Comic Sans MS"/>
              <a:sym typeface="Comic Sans MS"/>
            </a:endParaRPr>
          </a:p>
          <a:p>
            <a:pPr marL="0" indent="0">
              <a:spcBef>
                <a:spcPts val="1600"/>
              </a:spcBef>
              <a:buNone/>
            </a:pPr>
            <a:endParaRPr sz="6933" b="1">
              <a:latin typeface="Comic Sans MS"/>
              <a:ea typeface="Comic Sans MS"/>
              <a:cs typeface="Comic Sans MS"/>
              <a:sym typeface="Comic Sans MS"/>
            </a:endParaRPr>
          </a:p>
          <a:p>
            <a:pPr marL="0" indent="0">
              <a:spcBef>
                <a:spcPts val="1600"/>
              </a:spcBef>
              <a:buNone/>
            </a:pPr>
            <a:endParaRPr sz="6933" b="1">
              <a:latin typeface="Comic Sans MS"/>
              <a:ea typeface="Comic Sans MS"/>
              <a:cs typeface="Comic Sans MS"/>
              <a:sym typeface="Comic Sans MS"/>
            </a:endParaRPr>
          </a:p>
          <a:p>
            <a:pPr marL="0" indent="0">
              <a:spcBef>
                <a:spcPts val="1600"/>
              </a:spcBef>
              <a:spcAft>
                <a:spcPts val="1600"/>
              </a:spcAft>
              <a:buNone/>
            </a:pPr>
            <a:endParaRPr/>
          </a:p>
        </p:txBody>
      </p:sp>
      <p:sp>
        <p:nvSpPr>
          <p:cNvPr id="515" name="Google Shape;515;p71"/>
          <p:cNvSpPr txBox="1"/>
          <p:nvPr/>
        </p:nvSpPr>
        <p:spPr>
          <a:xfrm>
            <a:off x="125333" y="6285000"/>
            <a:ext cx="11826400" cy="656421"/>
          </a:xfrm>
          <a:prstGeom prst="rect">
            <a:avLst/>
          </a:prstGeom>
          <a:noFill/>
          <a:ln>
            <a:noFill/>
          </a:ln>
        </p:spPr>
        <p:txBody>
          <a:bodyPr spcFirstLastPara="1" wrap="square" lIns="121900" tIns="121900" rIns="121900" bIns="121900" anchor="t" anchorCtr="0">
            <a:spAutoFit/>
          </a:bodyPr>
          <a:lstStyle/>
          <a:p>
            <a:r>
              <a:rPr lang="pt-BR" sz="1333"/>
              <a:t>FONTE: Secretaria de Educação Básica do Ministério da Educação. Uso de Recursos Educacionais Digitais. </a:t>
            </a:r>
            <a:r>
              <a:rPr lang="pt-BR" sz="1333" u="sng">
                <a:solidFill>
                  <a:schemeClr val="hlink"/>
                </a:solidFill>
                <a:hlinkClick r:id="rId3"/>
              </a:rPr>
              <a:t>https://avamec.mec.gov.br/#/instituicao/seb/curso/10761/unidade/5481/acessar?continue=true</a:t>
            </a:r>
            <a:r>
              <a:rPr lang="pt-BR" sz="1333"/>
              <a:t> AVAMEC, </a:t>
            </a:r>
            <a:endParaRPr sz="1333"/>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72"/>
          <p:cNvSpPr txBox="1">
            <a:spLocks noGrp="1"/>
          </p:cNvSpPr>
          <p:nvPr>
            <p:ph type="title"/>
          </p:nvPr>
        </p:nvSpPr>
        <p:spPr>
          <a:prstGeom prst="rect">
            <a:avLst/>
          </a:prstGeom>
        </p:spPr>
        <p:txBody>
          <a:bodyPr spcFirstLastPara="1" vert="horz" wrap="square" lIns="121900" tIns="121900" rIns="121900" bIns="121900" rtlCol="0" anchor="t" anchorCtr="0">
            <a:normAutofit/>
          </a:bodyPr>
          <a:lstStyle/>
          <a:p>
            <a:r>
              <a:rPr lang="pt-BR" sz="2533" b="1">
                <a:solidFill>
                  <a:srgbClr val="4A4A4A"/>
                </a:solidFill>
                <a:highlight>
                  <a:srgbClr val="00FFFF"/>
                </a:highlight>
                <a:latin typeface="Comic Sans MS"/>
                <a:ea typeface="Comic Sans MS"/>
                <a:cs typeface="Comic Sans MS"/>
                <a:sym typeface="Comic Sans MS"/>
              </a:rPr>
              <a:t>REVISTA DIGITAL DA CRIANÇA</a:t>
            </a:r>
            <a:r>
              <a:rPr lang="pt-BR" sz="2533" b="1">
                <a:solidFill>
                  <a:srgbClr val="4A4A4A"/>
                </a:solidFill>
                <a:highlight>
                  <a:schemeClr val="lt1"/>
                </a:highlight>
                <a:latin typeface="Comic Sans MS"/>
                <a:ea typeface="Comic Sans MS"/>
                <a:cs typeface="Comic Sans MS"/>
                <a:sym typeface="Comic Sans MS"/>
              </a:rPr>
              <a:t>- LÍNGUA PORTUGUESA</a:t>
            </a:r>
            <a:endParaRPr sz="2533" b="1">
              <a:solidFill>
                <a:srgbClr val="4A4A4A"/>
              </a:solidFill>
              <a:highlight>
                <a:schemeClr val="lt1"/>
              </a:highlight>
              <a:latin typeface="Comic Sans MS"/>
              <a:ea typeface="Comic Sans MS"/>
              <a:cs typeface="Comic Sans MS"/>
              <a:sym typeface="Comic Sans MS"/>
            </a:endParaRPr>
          </a:p>
        </p:txBody>
      </p:sp>
      <p:sp>
        <p:nvSpPr>
          <p:cNvPr id="521" name="Google Shape;521;p72"/>
          <p:cNvSpPr txBox="1">
            <a:spLocks noGrp="1"/>
          </p:cNvSpPr>
          <p:nvPr>
            <p:ph type="body" idx="1"/>
          </p:nvPr>
        </p:nvSpPr>
        <p:spPr>
          <a:xfrm>
            <a:off x="268600" y="1356967"/>
            <a:ext cx="8147600" cy="4555200"/>
          </a:xfrm>
          <a:prstGeom prst="rect">
            <a:avLst/>
          </a:prstGeom>
        </p:spPr>
        <p:txBody>
          <a:bodyPr spcFirstLastPara="1" vert="horz" wrap="square" lIns="121900" tIns="121900" rIns="121900" bIns="121900" rtlCol="0" anchor="t" anchorCtr="0">
            <a:noAutofit/>
          </a:bodyPr>
          <a:lstStyle/>
          <a:p>
            <a:pPr marL="0" indent="643451">
              <a:lnSpc>
                <a:spcPct val="105000"/>
              </a:lnSpc>
              <a:spcBef>
                <a:spcPts val="1600"/>
              </a:spcBef>
              <a:buClr>
                <a:schemeClr val="dk1"/>
              </a:buClr>
              <a:buSzPts val="935"/>
              <a:buNone/>
            </a:pPr>
            <a:r>
              <a:rPr lang="pt-BR" sz="1589">
                <a:solidFill>
                  <a:srgbClr val="4A4A4A"/>
                </a:solidFill>
                <a:highlight>
                  <a:srgbClr val="FFFFFF"/>
                </a:highlight>
                <a:latin typeface="Comic Sans MS"/>
                <a:ea typeface="Comic Sans MS"/>
                <a:cs typeface="Comic Sans MS"/>
                <a:sym typeface="Comic Sans MS"/>
              </a:rPr>
              <a:t>O RED é dividido em </a:t>
            </a:r>
            <a:r>
              <a:rPr lang="pt-BR" sz="1589" b="1">
                <a:solidFill>
                  <a:srgbClr val="4A4A4A"/>
                </a:solidFill>
                <a:highlight>
                  <a:srgbClr val="FFFFFF"/>
                </a:highlight>
                <a:latin typeface="Comic Sans MS"/>
                <a:ea typeface="Comic Sans MS"/>
                <a:cs typeface="Comic Sans MS"/>
                <a:sym typeface="Comic Sans MS"/>
              </a:rPr>
              <a:t>seções</a:t>
            </a:r>
            <a:r>
              <a:rPr lang="pt-BR" sz="1589">
                <a:solidFill>
                  <a:srgbClr val="4A4A4A"/>
                </a:solidFill>
                <a:highlight>
                  <a:srgbClr val="FFFFFF"/>
                </a:highlight>
                <a:latin typeface="Comic Sans MS"/>
                <a:ea typeface="Comic Sans MS"/>
                <a:cs typeface="Comic Sans MS"/>
                <a:sym typeface="Comic Sans MS"/>
              </a:rPr>
              <a:t>, simulando o formato de uma </a:t>
            </a:r>
            <a:r>
              <a:rPr lang="pt-BR" sz="1589" b="1">
                <a:solidFill>
                  <a:srgbClr val="4A4A4A"/>
                </a:solidFill>
                <a:highlight>
                  <a:srgbClr val="FFFFFF"/>
                </a:highlight>
                <a:latin typeface="Comic Sans MS"/>
                <a:ea typeface="Comic Sans MS"/>
                <a:cs typeface="Comic Sans MS"/>
                <a:sym typeface="Comic Sans MS"/>
              </a:rPr>
              <a:t>revista convencional</a:t>
            </a:r>
            <a:r>
              <a:rPr lang="pt-BR" sz="1589">
                <a:solidFill>
                  <a:srgbClr val="4A4A4A"/>
                </a:solidFill>
                <a:highlight>
                  <a:srgbClr val="FFFFFF"/>
                </a:highlight>
                <a:latin typeface="Comic Sans MS"/>
                <a:ea typeface="Comic Sans MS"/>
                <a:cs typeface="Comic Sans MS"/>
                <a:sym typeface="Comic Sans MS"/>
              </a:rPr>
              <a:t>, tendo início com a </a:t>
            </a:r>
            <a:r>
              <a:rPr lang="pt-BR" sz="1589" b="1">
                <a:solidFill>
                  <a:srgbClr val="4A4A4A"/>
                </a:solidFill>
                <a:highlight>
                  <a:srgbClr val="FFFFFF"/>
                </a:highlight>
                <a:latin typeface="Comic Sans MS"/>
                <a:ea typeface="Comic Sans MS"/>
                <a:cs typeface="Comic Sans MS"/>
                <a:sym typeface="Comic Sans MS"/>
              </a:rPr>
              <a:t>capa</a:t>
            </a:r>
            <a:r>
              <a:rPr lang="pt-BR" sz="1589">
                <a:solidFill>
                  <a:srgbClr val="4A4A4A"/>
                </a:solidFill>
                <a:highlight>
                  <a:srgbClr val="FFFFFF"/>
                </a:highlight>
                <a:latin typeface="Comic Sans MS"/>
                <a:ea typeface="Comic Sans MS"/>
                <a:cs typeface="Comic Sans MS"/>
                <a:sym typeface="Comic Sans MS"/>
              </a:rPr>
              <a:t>, que é a tela inicial do recurso. Em seguida, o RED traz um </a:t>
            </a:r>
            <a:r>
              <a:rPr lang="pt-BR" sz="1589" b="1">
                <a:solidFill>
                  <a:srgbClr val="4A4A4A"/>
                </a:solidFill>
                <a:highlight>
                  <a:srgbClr val="FFFFFF"/>
                </a:highlight>
                <a:latin typeface="Comic Sans MS"/>
                <a:ea typeface="Comic Sans MS"/>
                <a:cs typeface="Comic Sans MS"/>
                <a:sym typeface="Comic Sans MS"/>
              </a:rPr>
              <a:t>editorial</a:t>
            </a:r>
            <a:r>
              <a:rPr lang="pt-BR" sz="1589">
                <a:solidFill>
                  <a:srgbClr val="4A4A4A"/>
                </a:solidFill>
                <a:highlight>
                  <a:srgbClr val="FFFFFF"/>
                </a:highlight>
                <a:latin typeface="Comic Sans MS"/>
                <a:ea typeface="Comic Sans MS"/>
                <a:cs typeface="Comic Sans MS"/>
                <a:sym typeface="Comic Sans MS"/>
              </a:rPr>
              <a:t>, com uma breve apresentação dos editores, e o </a:t>
            </a:r>
            <a:r>
              <a:rPr lang="pt-BR" sz="1589" b="1">
                <a:solidFill>
                  <a:srgbClr val="4A4A4A"/>
                </a:solidFill>
                <a:highlight>
                  <a:srgbClr val="FFFFFF"/>
                </a:highlight>
                <a:latin typeface="Comic Sans MS"/>
                <a:ea typeface="Comic Sans MS"/>
                <a:cs typeface="Comic Sans MS"/>
                <a:sym typeface="Comic Sans MS"/>
              </a:rPr>
              <a:t>sumário</a:t>
            </a:r>
            <a:r>
              <a:rPr lang="pt-BR" sz="1589">
                <a:solidFill>
                  <a:srgbClr val="4A4A4A"/>
                </a:solidFill>
                <a:highlight>
                  <a:srgbClr val="FFFFFF"/>
                </a:highlight>
                <a:latin typeface="Comic Sans MS"/>
                <a:ea typeface="Comic Sans MS"/>
                <a:cs typeface="Comic Sans MS"/>
                <a:sym typeface="Comic Sans MS"/>
              </a:rPr>
              <a:t>, que apresenta todo o seu conteúdo. Aborda-se, na seção posterior, um </a:t>
            </a:r>
            <a:r>
              <a:rPr lang="pt-BR" sz="1589" b="1">
                <a:solidFill>
                  <a:srgbClr val="4A4A4A"/>
                </a:solidFill>
                <a:highlight>
                  <a:srgbClr val="FFFFFF"/>
                </a:highlight>
                <a:latin typeface="Comic Sans MS"/>
                <a:ea typeface="Comic Sans MS"/>
                <a:cs typeface="Comic Sans MS"/>
                <a:sym typeface="Comic Sans MS"/>
              </a:rPr>
              <a:t>infográfico interativo</a:t>
            </a:r>
            <a:r>
              <a:rPr lang="pt-BR" sz="1589">
                <a:solidFill>
                  <a:srgbClr val="4A4A4A"/>
                </a:solidFill>
                <a:highlight>
                  <a:srgbClr val="FFFFFF"/>
                </a:highlight>
                <a:latin typeface="Comic Sans MS"/>
                <a:ea typeface="Comic Sans MS"/>
                <a:cs typeface="Comic Sans MS"/>
                <a:sym typeface="Comic Sans MS"/>
              </a:rPr>
              <a:t> sobre a evolução das brincadeiras infantis. Nele, apresentam-se curiosidades (Quando começou? Como se brinca? Você sabia?) sobre as brincadeiras: faz de conta, cabra-cega, amarelinha e games. Em seguida, o recurso traz um </a:t>
            </a:r>
            <a:r>
              <a:rPr lang="pt-BR" sz="1589" b="1">
                <a:solidFill>
                  <a:srgbClr val="4A4A4A"/>
                </a:solidFill>
                <a:highlight>
                  <a:srgbClr val="FFFFFF"/>
                </a:highlight>
                <a:latin typeface="Comic Sans MS"/>
                <a:ea typeface="Comic Sans MS"/>
                <a:cs typeface="Comic Sans MS"/>
                <a:sym typeface="Comic Sans MS"/>
              </a:rPr>
              <a:t>caça-palavras</a:t>
            </a:r>
            <a:r>
              <a:rPr lang="pt-BR" sz="1589">
                <a:solidFill>
                  <a:srgbClr val="4A4A4A"/>
                </a:solidFill>
                <a:highlight>
                  <a:srgbClr val="FFFFFF"/>
                </a:highlight>
                <a:latin typeface="Comic Sans MS"/>
                <a:ea typeface="Comic Sans MS"/>
                <a:cs typeface="Comic Sans MS"/>
                <a:sym typeface="Comic Sans MS"/>
              </a:rPr>
              <a:t> sobre as brincadeiras apresentadas no infográfico. Na seção seguinte, o recurso apresenta uma </a:t>
            </a:r>
            <a:r>
              <a:rPr lang="pt-BR" sz="1589" b="1">
                <a:solidFill>
                  <a:srgbClr val="4A4A4A"/>
                </a:solidFill>
                <a:highlight>
                  <a:srgbClr val="FFFFFF"/>
                </a:highlight>
                <a:latin typeface="Comic Sans MS"/>
                <a:ea typeface="Comic Sans MS"/>
                <a:cs typeface="Comic Sans MS"/>
                <a:sym typeface="Comic Sans MS"/>
              </a:rPr>
              <a:t>entrevista com Maria Clara</a:t>
            </a:r>
            <a:r>
              <a:rPr lang="pt-BR" sz="1589">
                <a:solidFill>
                  <a:srgbClr val="4A4A4A"/>
                </a:solidFill>
                <a:highlight>
                  <a:srgbClr val="FFFFFF"/>
                </a:highlight>
                <a:latin typeface="Comic Sans MS"/>
                <a:ea typeface="Comic Sans MS"/>
                <a:cs typeface="Comic Sans MS"/>
                <a:sym typeface="Comic Sans MS"/>
              </a:rPr>
              <a:t>, de nove anos, sobre a produção de conteúdo digital. Após a entrevista, tem-se um </a:t>
            </a:r>
            <a:r>
              <a:rPr lang="pt-BR" sz="1589" b="1">
                <a:solidFill>
                  <a:srgbClr val="4A4A4A"/>
                </a:solidFill>
                <a:highlight>
                  <a:srgbClr val="FFFFFF"/>
                </a:highlight>
                <a:latin typeface="Comic Sans MS"/>
                <a:ea typeface="Comic Sans MS"/>
                <a:cs typeface="Comic Sans MS"/>
                <a:sym typeface="Comic Sans MS"/>
              </a:rPr>
              <a:t>jogo da memória</a:t>
            </a:r>
            <a:r>
              <a:rPr lang="pt-BR" sz="1589">
                <a:solidFill>
                  <a:srgbClr val="4A4A4A"/>
                </a:solidFill>
                <a:highlight>
                  <a:srgbClr val="FFFFFF"/>
                </a:highlight>
                <a:latin typeface="Comic Sans MS"/>
                <a:ea typeface="Comic Sans MS"/>
                <a:cs typeface="Comic Sans MS"/>
                <a:sym typeface="Comic Sans MS"/>
              </a:rPr>
              <a:t>, no qual o aluno deverá relacionar cartas de baralho sobre as perguntas e as respostas da entrevista. Por último, o recurso apresenta a seção das </a:t>
            </a:r>
            <a:r>
              <a:rPr lang="pt-BR" sz="1589" b="1">
                <a:solidFill>
                  <a:srgbClr val="4A4A4A"/>
                </a:solidFill>
                <a:highlight>
                  <a:srgbClr val="FFFFFF"/>
                </a:highlight>
                <a:latin typeface="Comic Sans MS"/>
                <a:ea typeface="Comic Sans MS"/>
                <a:cs typeface="Comic Sans MS"/>
                <a:sym typeface="Comic Sans MS"/>
              </a:rPr>
              <a:t>cartas dos leitores</a:t>
            </a:r>
            <a:r>
              <a:rPr lang="pt-BR" sz="1589">
                <a:solidFill>
                  <a:srgbClr val="4A4A4A"/>
                </a:solidFill>
                <a:highlight>
                  <a:srgbClr val="FFFFFF"/>
                </a:highlight>
                <a:latin typeface="Comic Sans MS"/>
                <a:ea typeface="Comic Sans MS"/>
                <a:cs typeface="Comic Sans MS"/>
                <a:sym typeface="Comic Sans MS"/>
              </a:rPr>
              <a:t>, na qual é possível ter acesso às cartas de Laura e Bernardo, duas crianças fictícias que discutem uma reportagem sobre o uso de canudos descartáveis. O RED é concluído com a </a:t>
            </a:r>
            <a:r>
              <a:rPr lang="pt-BR" sz="1589" b="1">
                <a:solidFill>
                  <a:srgbClr val="4A4A4A"/>
                </a:solidFill>
                <a:highlight>
                  <a:srgbClr val="FFFFFF"/>
                </a:highlight>
                <a:latin typeface="Comic Sans MS"/>
                <a:ea typeface="Comic Sans MS"/>
                <a:cs typeface="Comic Sans MS"/>
                <a:sym typeface="Comic Sans MS"/>
              </a:rPr>
              <a:t>produção de uma carta do leitor</a:t>
            </a:r>
            <a:r>
              <a:rPr lang="pt-BR" sz="1589">
                <a:solidFill>
                  <a:srgbClr val="4A4A4A"/>
                </a:solidFill>
                <a:highlight>
                  <a:srgbClr val="FFFFFF"/>
                </a:highlight>
                <a:latin typeface="Comic Sans MS"/>
                <a:ea typeface="Comic Sans MS"/>
                <a:cs typeface="Comic Sans MS"/>
                <a:sym typeface="Comic Sans MS"/>
              </a:rPr>
              <a:t> feita pelo aluno, sobre algum tema de interesse tratado na revista que foi lida.</a:t>
            </a:r>
            <a:endParaRPr sz="1589">
              <a:solidFill>
                <a:srgbClr val="4A4A4A"/>
              </a:solidFill>
              <a:highlight>
                <a:srgbClr val="FFFFFF"/>
              </a:highlight>
              <a:latin typeface="Comic Sans MS"/>
              <a:ea typeface="Comic Sans MS"/>
              <a:cs typeface="Comic Sans MS"/>
              <a:sym typeface="Comic Sans MS"/>
            </a:endParaRPr>
          </a:p>
          <a:p>
            <a:pPr marL="0" indent="0">
              <a:lnSpc>
                <a:spcPct val="105000"/>
              </a:lnSpc>
              <a:spcBef>
                <a:spcPts val="1600"/>
              </a:spcBef>
              <a:spcAft>
                <a:spcPts val="1600"/>
              </a:spcAft>
              <a:buSzPts val="935"/>
              <a:buNone/>
            </a:pPr>
            <a:endParaRPr sz="3347">
              <a:latin typeface="Comic Sans MS"/>
              <a:ea typeface="Comic Sans MS"/>
              <a:cs typeface="Comic Sans MS"/>
              <a:sym typeface="Comic Sans MS"/>
            </a:endParaRPr>
          </a:p>
        </p:txBody>
      </p:sp>
      <p:pic>
        <p:nvPicPr>
          <p:cNvPr id="522" name="Google Shape;522;p72"/>
          <p:cNvPicPr preferRelativeResize="0"/>
          <p:nvPr/>
        </p:nvPicPr>
        <p:blipFill>
          <a:blip r:embed="rId3">
            <a:alphaModFix/>
          </a:blip>
          <a:stretch>
            <a:fillRect/>
          </a:stretch>
        </p:blipFill>
        <p:spPr>
          <a:xfrm>
            <a:off x="8416203" y="1131722"/>
            <a:ext cx="3421767" cy="3806700"/>
          </a:xfrm>
          <a:prstGeom prst="rect">
            <a:avLst/>
          </a:prstGeom>
          <a:noFill/>
          <a:ln>
            <a:noFill/>
          </a:ln>
        </p:spPr>
      </p:pic>
      <p:sp>
        <p:nvSpPr>
          <p:cNvPr id="523" name="Google Shape;523;p72"/>
          <p:cNvSpPr txBox="1"/>
          <p:nvPr/>
        </p:nvSpPr>
        <p:spPr>
          <a:xfrm>
            <a:off x="125333" y="6285000"/>
            <a:ext cx="11826400" cy="656421"/>
          </a:xfrm>
          <a:prstGeom prst="rect">
            <a:avLst/>
          </a:prstGeom>
          <a:noFill/>
          <a:ln>
            <a:noFill/>
          </a:ln>
        </p:spPr>
        <p:txBody>
          <a:bodyPr spcFirstLastPara="1" wrap="square" lIns="121900" tIns="121900" rIns="121900" bIns="121900" anchor="t" anchorCtr="0">
            <a:spAutoFit/>
          </a:bodyPr>
          <a:lstStyle/>
          <a:p>
            <a:r>
              <a:rPr lang="pt-BR" sz="1333"/>
              <a:t>FONTE: Secretaria de Educação Básica do Ministério da Educação. Uso de Recursos Educacionais Digitais. </a:t>
            </a:r>
            <a:r>
              <a:rPr lang="pt-BR" sz="1333" u="sng">
                <a:solidFill>
                  <a:schemeClr val="hlink"/>
                </a:solidFill>
                <a:hlinkClick r:id="rId4"/>
              </a:rPr>
              <a:t>https://avamec.mec.gov.br/#/instituicao/seb/curso/10761/unidade/5481/acessar?continue=true</a:t>
            </a:r>
            <a:r>
              <a:rPr lang="pt-BR" sz="1333"/>
              <a:t> AVAMEC, </a:t>
            </a:r>
            <a:endParaRPr sz="1333"/>
          </a:p>
        </p:txBody>
      </p:sp>
      <p:sp>
        <p:nvSpPr>
          <p:cNvPr id="524" name="Google Shape;524;p72"/>
          <p:cNvSpPr txBox="1"/>
          <p:nvPr/>
        </p:nvSpPr>
        <p:spPr>
          <a:xfrm>
            <a:off x="8618033" y="5121134"/>
            <a:ext cx="3421600" cy="1900223"/>
          </a:xfrm>
          <a:prstGeom prst="rect">
            <a:avLst/>
          </a:prstGeom>
          <a:noFill/>
          <a:ln>
            <a:noFill/>
          </a:ln>
        </p:spPr>
        <p:txBody>
          <a:bodyPr spcFirstLastPara="1" wrap="square" lIns="121900" tIns="121900" rIns="121900" bIns="121900" anchor="t" anchorCtr="0">
            <a:spAutoFit/>
          </a:bodyPr>
          <a:lstStyle/>
          <a:p>
            <a:pPr>
              <a:lnSpc>
                <a:spcPct val="115000"/>
              </a:lnSpc>
              <a:spcBef>
                <a:spcPts val="1600"/>
              </a:spcBef>
            </a:pPr>
            <a:r>
              <a:rPr lang="pt-BR" sz="1467">
                <a:solidFill>
                  <a:srgbClr val="4A4A4A"/>
                </a:solidFill>
                <a:highlight>
                  <a:srgbClr val="FFFFFF"/>
                </a:highlight>
                <a:latin typeface="Times New Roman"/>
                <a:ea typeface="Times New Roman"/>
                <a:cs typeface="Times New Roman"/>
                <a:sym typeface="Times New Roman"/>
              </a:rPr>
              <a:t>Baixe do site do MEC em:</a:t>
            </a:r>
            <a:endParaRPr sz="1467">
              <a:solidFill>
                <a:srgbClr val="4A4A4A"/>
              </a:solidFill>
              <a:highlight>
                <a:srgbClr val="FFFFFF"/>
              </a:highlight>
              <a:latin typeface="Times New Roman"/>
              <a:ea typeface="Times New Roman"/>
              <a:cs typeface="Times New Roman"/>
              <a:sym typeface="Times New Roman"/>
            </a:endParaRPr>
          </a:p>
          <a:p>
            <a:pPr>
              <a:lnSpc>
                <a:spcPct val="115000"/>
              </a:lnSpc>
              <a:spcBef>
                <a:spcPts val="1600"/>
              </a:spcBef>
              <a:spcAft>
                <a:spcPts val="1600"/>
              </a:spcAft>
            </a:pPr>
            <a:r>
              <a:rPr lang="pt-BR" sz="1467" u="sng">
                <a:solidFill>
                  <a:srgbClr val="BF315E"/>
                </a:solidFill>
                <a:highlight>
                  <a:srgbClr val="FFFFFF"/>
                </a:highlight>
                <a:latin typeface="Times New Roman"/>
                <a:ea typeface="Times New Roman"/>
                <a:cs typeface="Times New Roman"/>
                <a:sym typeface="Times New Roman"/>
                <a:hlinkClick r:id="rId5">
                  <a:extLst>
                    <a:ext uri="{A12FA001-AC4F-418D-AE19-62706E023703}">
                      <ahyp:hlinkClr xmlns:ahyp="http://schemas.microsoft.com/office/drawing/2018/hyperlinkcolor" val="tx"/>
                    </a:ext>
                  </a:extLst>
                </a:hlinkClick>
              </a:rPr>
              <a:t>https://plataformaintegrada.mec.gov.br/recurso?id=35900&amp;name=Revista%20Digital%20da%20Crian%C3%A7a</a:t>
            </a:r>
            <a:endParaRPr sz="1467" u="sng">
              <a:solidFill>
                <a:srgbClr val="BF315E"/>
              </a:solidFill>
              <a:highlight>
                <a:srgbClr val="FFFFFF"/>
              </a:highlight>
              <a:latin typeface="Times New Roman"/>
              <a:ea typeface="Times New Roman"/>
              <a:cs typeface="Times New Roman"/>
              <a:sym typeface="Times New Roman"/>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73"/>
          <p:cNvSpPr txBox="1">
            <a:spLocks noGrp="1"/>
          </p:cNvSpPr>
          <p:nvPr>
            <p:ph type="title"/>
          </p:nvPr>
        </p:nvSpPr>
        <p:spPr>
          <a:xfrm>
            <a:off x="487233" y="342700"/>
            <a:ext cx="11360800" cy="763600"/>
          </a:xfrm>
          <a:prstGeom prst="rect">
            <a:avLst/>
          </a:prstGeom>
        </p:spPr>
        <p:txBody>
          <a:bodyPr spcFirstLastPara="1" vert="horz" wrap="square" lIns="121900" tIns="121900" rIns="121900" bIns="121900" rtlCol="0" anchor="t" anchorCtr="0">
            <a:normAutofit fontScale="90000"/>
          </a:bodyPr>
          <a:lstStyle/>
          <a:p>
            <a:r>
              <a:rPr lang="pt-BR" sz="2533" b="1">
                <a:solidFill>
                  <a:srgbClr val="4A4A4A"/>
                </a:solidFill>
                <a:highlight>
                  <a:srgbClr val="00FFFF"/>
                </a:highlight>
                <a:latin typeface="Comic Sans MS"/>
                <a:ea typeface="Comic Sans MS"/>
                <a:cs typeface="Comic Sans MS"/>
                <a:sym typeface="Comic Sans MS"/>
              </a:rPr>
              <a:t>REVISTA DIGITAL DA CRIANÇA</a:t>
            </a:r>
            <a:r>
              <a:rPr lang="pt-BR" sz="2533" b="1">
                <a:solidFill>
                  <a:srgbClr val="4A4A4A"/>
                </a:solidFill>
                <a:highlight>
                  <a:srgbClr val="FFFFFF"/>
                </a:highlight>
                <a:latin typeface="Comic Sans MS"/>
                <a:ea typeface="Comic Sans MS"/>
                <a:cs typeface="Comic Sans MS"/>
                <a:sym typeface="Comic Sans MS"/>
              </a:rPr>
              <a:t> - ATIVIDADES LISTADAS NA BNCC - NO CAMPO DA LÍNGUA PORTUGUESA:</a:t>
            </a:r>
            <a:endParaRPr sz="4667" b="1">
              <a:latin typeface="Comic Sans MS"/>
              <a:ea typeface="Comic Sans MS"/>
              <a:cs typeface="Comic Sans MS"/>
              <a:sym typeface="Comic Sans MS"/>
            </a:endParaRPr>
          </a:p>
        </p:txBody>
      </p:sp>
      <p:sp>
        <p:nvSpPr>
          <p:cNvPr id="530" name="Google Shape;530;p73"/>
          <p:cNvSpPr txBox="1">
            <a:spLocks noGrp="1"/>
          </p:cNvSpPr>
          <p:nvPr>
            <p:ph type="body" idx="1"/>
          </p:nvPr>
        </p:nvSpPr>
        <p:spPr>
          <a:xfrm>
            <a:off x="196967" y="1199700"/>
            <a:ext cx="11754800" cy="5085200"/>
          </a:xfrm>
          <a:prstGeom prst="rect">
            <a:avLst/>
          </a:prstGeom>
          <a:solidFill>
            <a:srgbClr val="FFFCED"/>
          </a:solidFill>
        </p:spPr>
        <p:txBody>
          <a:bodyPr spcFirstLastPara="1" vert="horz" wrap="square" lIns="121900" tIns="121900" rIns="121900" bIns="121900" rtlCol="0" anchor="t" anchorCtr="0">
            <a:normAutofit fontScale="25000" lnSpcReduction="20000"/>
          </a:bodyPr>
          <a:lstStyle/>
          <a:p>
            <a:pPr marL="0" indent="0">
              <a:spcBef>
                <a:spcPts val="1600"/>
              </a:spcBef>
              <a:buNone/>
            </a:pPr>
            <a:r>
              <a:rPr lang="pt-BR" sz="6933" b="1">
                <a:latin typeface="Comic Sans MS"/>
                <a:ea typeface="Comic Sans MS"/>
                <a:cs typeface="Comic Sans MS"/>
                <a:sym typeface="Comic Sans MS"/>
              </a:rPr>
              <a:t>HABILIDADE (EF03LP18)</a:t>
            </a:r>
            <a:endParaRPr sz="6933" b="1">
              <a:latin typeface="Comic Sans MS"/>
              <a:ea typeface="Comic Sans MS"/>
              <a:cs typeface="Comic Sans MS"/>
              <a:sym typeface="Comic Sans MS"/>
            </a:endParaRPr>
          </a:p>
          <a:p>
            <a:pPr marL="0" indent="0">
              <a:spcBef>
                <a:spcPts val="1600"/>
              </a:spcBef>
              <a:buNone/>
            </a:pPr>
            <a:r>
              <a:rPr lang="pt-BR" sz="6933">
                <a:latin typeface="Comic Sans MS"/>
                <a:ea typeface="Comic Sans MS"/>
                <a:cs typeface="Comic Sans MS"/>
                <a:sym typeface="Comic Sans MS"/>
              </a:rPr>
              <a:t>Ler e compreender, com autonomia, cartas dirigidas a veículos da mídia impressa ou digital (cartas de leitor e de reclamação a jornais, revistas) e notícias, dentre outros gêneros do campo jornalístico, de acordo com as convenções do gênero carta e considerando a situação comunicativa e o tema/assunto do texto.</a:t>
            </a:r>
            <a:endParaRPr sz="6933">
              <a:latin typeface="Comic Sans MS"/>
              <a:ea typeface="Comic Sans MS"/>
              <a:cs typeface="Comic Sans MS"/>
              <a:sym typeface="Comic Sans MS"/>
            </a:endParaRPr>
          </a:p>
          <a:p>
            <a:pPr marL="0" indent="0">
              <a:spcBef>
                <a:spcPts val="1600"/>
              </a:spcBef>
              <a:buNone/>
            </a:pPr>
            <a:r>
              <a:rPr lang="pt-BR" sz="6933" b="1">
                <a:latin typeface="Comic Sans MS"/>
                <a:ea typeface="Comic Sans MS"/>
                <a:cs typeface="Comic Sans MS"/>
                <a:sym typeface="Comic Sans MS"/>
              </a:rPr>
              <a:t>HABILIDADE (EF04LP14)</a:t>
            </a:r>
            <a:endParaRPr sz="6933" b="1">
              <a:latin typeface="Comic Sans MS"/>
              <a:ea typeface="Comic Sans MS"/>
              <a:cs typeface="Comic Sans MS"/>
              <a:sym typeface="Comic Sans MS"/>
            </a:endParaRPr>
          </a:p>
          <a:p>
            <a:pPr marL="0" indent="0">
              <a:spcBef>
                <a:spcPts val="1600"/>
              </a:spcBef>
              <a:buNone/>
            </a:pPr>
            <a:r>
              <a:rPr lang="pt-BR" sz="6933">
                <a:latin typeface="Comic Sans MS"/>
                <a:ea typeface="Comic Sans MS"/>
                <a:cs typeface="Comic Sans MS"/>
                <a:sym typeface="Comic Sans MS"/>
              </a:rPr>
              <a:t>Identificar, em notícias, fatos, participantes, local e momento/tempo da ocorrência do fato noticiado.</a:t>
            </a:r>
            <a:endParaRPr sz="6933">
              <a:latin typeface="Comic Sans MS"/>
              <a:ea typeface="Comic Sans MS"/>
              <a:cs typeface="Comic Sans MS"/>
              <a:sym typeface="Comic Sans MS"/>
            </a:endParaRPr>
          </a:p>
          <a:p>
            <a:pPr marL="0" indent="0">
              <a:spcBef>
                <a:spcPts val="1600"/>
              </a:spcBef>
              <a:buNone/>
            </a:pPr>
            <a:r>
              <a:rPr lang="pt-BR" sz="6933" b="1">
                <a:latin typeface="Comic Sans MS"/>
                <a:ea typeface="Comic Sans MS"/>
                <a:cs typeface="Comic Sans MS"/>
                <a:sym typeface="Comic Sans MS"/>
              </a:rPr>
              <a:t>HABILIDADE (EF05LP15)</a:t>
            </a:r>
            <a:endParaRPr sz="6933" b="1">
              <a:latin typeface="Comic Sans MS"/>
              <a:ea typeface="Comic Sans MS"/>
              <a:cs typeface="Comic Sans MS"/>
              <a:sym typeface="Comic Sans MS"/>
            </a:endParaRPr>
          </a:p>
          <a:p>
            <a:pPr marL="0" indent="0">
              <a:spcBef>
                <a:spcPts val="1600"/>
              </a:spcBef>
              <a:buNone/>
            </a:pPr>
            <a:r>
              <a:rPr lang="pt-BR" sz="6933">
                <a:latin typeface="Comic Sans MS"/>
                <a:ea typeface="Comic Sans MS"/>
                <a:cs typeface="Comic Sans MS"/>
                <a:sym typeface="Comic Sans MS"/>
              </a:rPr>
              <a:t>Ler/assistir e compreender, com autonomia, notícias, reportagens, vídeos em vlogs argumentativos, dentre outros gêneros do campo político-cidadão, de acordo com as convenções dos gêneros e considerando a situação comunicativa e o tema/assunto do texto.</a:t>
            </a:r>
            <a:endParaRPr sz="6933">
              <a:latin typeface="Comic Sans MS"/>
              <a:ea typeface="Comic Sans MS"/>
              <a:cs typeface="Comic Sans MS"/>
              <a:sym typeface="Comic Sans MS"/>
            </a:endParaRPr>
          </a:p>
          <a:p>
            <a:pPr marL="0" indent="0">
              <a:spcBef>
                <a:spcPts val="1600"/>
              </a:spcBef>
              <a:buNone/>
            </a:pPr>
            <a:r>
              <a:rPr lang="pt-BR" sz="6933" b="1">
                <a:latin typeface="Comic Sans MS"/>
                <a:ea typeface="Comic Sans MS"/>
                <a:cs typeface="Comic Sans MS"/>
                <a:sym typeface="Comic Sans MS"/>
              </a:rPr>
              <a:t> HABILIDADE (EF03LP20)</a:t>
            </a:r>
            <a:endParaRPr sz="6933" b="1">
              <a:latin typeface="Comic Sans MS"/>
              <a:ea typeface="Comic Sans MS"/>
              <a:cs typeface="Comic Sans MS"/>
              <a:sym typeface="Comic Sans MS"/>
            </a:endParaRPr>
          </a:p>
          <a:p>
            <a:pPr marL="0" indent="0">
              <a:spcBef>
                <a:spcPts val="1600"/>
              </a:spcBef>
              <a:buNone/>
            </a:pPr>
            <a:r>
              <a:rPr lang="pt-BR" sz="6933">
                <a:latin typeface="Comic Sans MS"/>
                <a:ea typeface="Comic Sans MS"/>
                <a:cs typeface="Comic Sans MS"/>
                <a:sym typeface="Comic Sans MS"/>
              </a:rPr>
              <a:t>Produzir cartas dirigidas a veículos da mídia impressa ou digital (cartas do leitor ou de reclamação a jornais ou revistas), dentre outros gêneros do campo político-cidadão, com opiniões e críticas, de acordo com as convenções do gênero carta e considerando a situação comunicativa e o tema/assunto do texto.</a:t>
            </a:r>
            <a:endParaRPr sz="6933">
              <a:latin typeface="Comic Sans MS"/>
              <a:ea typeface="Comic Sans MS"/>
              <a:cs typeface="Comic Sans MS"/>
              <a:sym typeface="Comic Sans MS"/>
            </a:endParaRPr>
          </a:p>
          <a:p>
            <a:pPr marL="0" indent="0">
              <a:spcBef>
                <a:spcPts val="1600"/>
              </a:spcBef>
              <a:buNone/>
            </a:pPr>
            <a:endParaRPr sz="6933" b="1">
              <a:latin typeface="Comic Sans MS"/>
              <a:ea typeface="Comic Sans MS"/>
              <a:cs typeface="Comic Sans MS"/>
              <a:sym typeface="Comic Sans MS"/>
            </a:endParaRPr>
          </a:p>
          <a:p>
            <a:pPr marL="0" indent="0">
              <a:spcBef>
                <a:spcPts val="1600"/>
              </a:spcBef>
              <a:buNone/>
            </a:pPr>
            <a:r>
              <a:rPr lang="pt-BR" sz="6933" b="1">
                <a:latin typeface="Comic Sans MS"/>
                <a:ea typeface="Comic Sans MS"/>
                <a:cs typeface="Comic Sans MS"/>
                <a:sym typeface="Comic Sans MS"/>
              </a:rPr>
              <a:t> </a:t>
            </a:r>
            <a:endParaRPr sz="6933" b="1">
              <a:latin typeface="Comic Sans MS"/>
              <a:ea typeface="Comic Sans MS"/>
              <a:cs typeface="Comic Sans MS"/>
              <a:sym typeface="Comic Sans MS"/>
            </a:endParaRPr>
          </a:p>
          <a:p>
            <a:pPr marL="0" indent="0">
              <a:spcBef>
                <a:spcPts val="1600"/>
              </a:spcBef>
              <a:buNone/>
            </a:pPr>
            <a:endParaRPr sz="6933" b="1">
              <a:latin typeface="Comic Sans MS"/>
              <a:ea typeface="Comic Sans MS"/>
              <a:cs typeface="Comic Sans MS"/>
              <a:sym typeface="Comic Sans MS"/>
            </a:endParaRPr>
          </a:p>
          <a:p>
            <a:pPr marL="0" indent="0">
              <a:spcBef>
                <a:spcPts val="1600"/>
              </a:spcBef>
              <a:buNone/>
            </a:pPr>
            <a:endParaRPr sz="6933" b="1">
              <a:latin typeface="Comic Sans MS"/>
              <a:ea typeface="Comic Sans MS"/>
              <a:cs typeface="Comic Sans MS"/>
              <a:sym typeface="Comic Sans MS"/>
            </a:endParaRPr>
          </a:p>
          <a:p>
            <a:pPr marL="0" indent="0">
              <a:spcBef>
                <a:spcPts val="1600"/>
              </a:spcBef>
              <a:buNone/>
            </a:pPr>
            <a:endParaRPr sz="6933" b="1">
              <a:latin typeface="Comic Sans MS"/>
              <a:ea typeface="Comic Sans MS"/>
              <a:cs typeface="Comic Sans MS"/>
              <a:sym typeface="Comic Sans MS"/>
            </a:endParaRPr>
          </a:p>
          <a:p>
            <a:pPr marL="0" indent="0">
              <a:spcBef>
                <a:spcPts val="1600"/>
              </a:spcBef>
              <a:buNone/>
            </a:pPr>
            <a:endParaRPr sz="6933" b="1">
              <a:latin typeface="Comic Sans MS"/>
              <a:ea typeface="Comic Sans MS"/>
              <a:cs typeface="Comic Sans MS"/>
              <a:sym typeface="Comic Sans MS"/>
            </a:endParaRPr>
          </a:p>
          <a:p>
            <a:pPr marL="0" indent="0">
              <a:spcBef>
                <a:spcPts val="1600"/>
              </a:spcBef>
              <a:spcAft>
                <a:spcPts val="1600"/>
              </a:spcAft>
              <a:buNone/>
            </a:pPr>
            <a:endParaRPr/>
          </a:p>
        </p:txBody>
      </p:sp>
      <p:sp>
        <p:nvSpPr>
          <p:cNvPr id="531" name="Google Shape;531;p73"/>
          <p:cNvSpPr txBox="1"/>
          <p:nvPr/>
        </p:nvSpPr>
        <p:spPr>
          <a:xfrm>
            <a:off x="125333" y="6285000"/>
            <a:ext cx="11826400" cy="656421"/>
          </a:xfrm>
          <a:prstGeom prst="rect">
            <a:avLst/>
          </a:prstGeom>
          <a:noFill/>
          <a:ln>
            <a:noFill/>
          </a:ln>
        </p:spPr>
        <p:txBody>
          <a:bodyPr spcFirstLastPara="1" wrap="square" lIns="121900" tIns="121900" rIns="121900" bIns="121900" anchor="t" anchorCtr="0">
            <a:spAutoFit/>
          </a:bodyPr>
          <a:lstStyle/>
          <a:p>
            <a:r>
              <a:rPr lang="pt-BR" sz="1333"/>
              <a:t>FONTE: Secretaria de Educação Básica do Ministério da Educação. Uso de Recursos Educacionais Digitais. </a:t>
            </a:r>
            <a:r>
              <a:rPr lang="pt-BR" sz="1333" u="sng">
                <a:solidFill>
                  <a:schemeClr val="hlink"/>
                </a:solidFill>
                <a:hlinkClick r:id="rId3"/>
              </a:rPr>
              <a:t>https://avamec.mec.gov.br/#/instituicao/seb/curso/10761/unidade/5481/acessar?continue=true</a:t>
            </a:r>
            <a:r>
              <a:rPr lang="pt-BR" sz="1333"/>
              <a:t> AVAMEC, </a:t>
            </a:r>
            <a:endParaRPr sz="1333"/>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74"/>
          <p:cNvSpPr txBox="1">
            <a:spLocks noGrp="1"/>
          </p:cNvSpPr>
          <p:nvPr>
            <p:ph type="title"/>
          </p:nvPr>
        </p:nvSpPr>
        <p:spPr>
          <a:prstGeom prst="rect">
            <a:avLst/>
          </a:prstGeom>
        </p:spPr>
        <p:txBody>
          <a:bodyPr spcFirstLastPara="1" vert="horz" wrap="square" lIns="121900" tIns="121900" rIns="121900" bIns="121900" rtlCol="0" anchor="t" anchorCtr="0">
            <a:normAutofit/>
          </a:bodyPr>
          <a:lstStyle/>
          <a:p>
            <a:pPr indent="643451">
              <a:lnSpc>
                <a:spcPct val="115000"/>
              </a:lnSpc>
              <a:spcBef>
                <a:spcPts val="1333"/>
              </a:spcBef>
              <a:buClr>
                <a:schemeClr val="dk1"/>
              </a:buClr>
              <a:buSzPct val="57894"/>
            </a:pPr>
            <a:r>
              <a:rPr lang="pt-BR" sz="2533" b="1">
                <a:solidFill>
                  <a:srgbClr val="4A4A4A"/>
                </a:solidFill>
                <a:highlight>
                  <a:srgbClr val="00FFFF"/>
                </a:highlight>
                <a:latin typeface="Comic Sans MS"/>
                <a:ea typeface="Comic Sans MS"/>
                <a:cs typeface="Comic Sans MS"/>
                <a:sym typeface="Comic Sans MS"/>
              </a:rPr>
              <a:t>É O BICHO 2.0! </a:t>
            </a:r>
            <a:r>
              <a:rPr lang="pt-BR" sz="2533" b="1">
                <a:solidFill>
                  <a:srgbClr val="4A4A4A"/>
                </a:solidFill>
                <a:highlight>
                  <a:schemeClr val="lt1"/>
                </a:highlight>
                <a:latin typeface="Comic Sans MS"/>
                <a:ea typeface="Comic Sans MS"/>
                <a:cs typeface="Comic Sans MS"/>
                <a:sym typeface="Comic Sans MS"/>
              </a:rPr>
              <a:t>- MATEMÁTICA</a:t>
            </a:r>
            <a:endParaRPr sz="2533" b="1">
              <a:solidFill>
                <a:srgbClr val="4A4A4A"/>
              </a:solidFill>
              <a:highlight>
                <a:schemeClr val="lt1"/>
              </a:highlight>
              <a:latin typeface="Comic Sans MS"/>
              <a:ea typeface="Comic Sans MS"/>
              <a:cs typeface="Comic Sans MS"/>
              <a:sym typeface="Comic Sans MS"/>
            </a:endParaRPr>
          </a:p>
          <a:p>
            <a:pPr>
              <a:spcBef>
                <a:spcPts val="267"/>
              </a:spcBef>
            </a:pPr>
            <a:endParaRPr sz="2533" b="1">
              <a:solidFill>
                <a:srgbClr val="4A4A4A"/>
              </a:solidFill>
              <a:highlight>
                <a:schemeClr val="lt1"/>
              </a:highlight>
              <a:latin typeface="Comic Sans MS"/>
              <a:ea typeface="Comic Sans MS"/>
              <a:cs typeface="Comic Sans MS"/>
              <a:sym typeface="Comic Sans MS"/>
            </a:endParaRPr>
          </a:p>
        </p:txBody>
      </p:sp>
      <p:sp>
        <p:nvSpPr>
          <p:cNvPr id="537" name="Google Shape;537;p74"/>
          <p:cNvSpPr txBox="1">
            <a:spLocks noGrp="1"/>
          </p:cNvSpPr>
          <p:nvPr>
            <p:ph type="body" idx="1"/>
          </p:nvPr>
        </p:nvSpPr>
        <p:spPr>
          <a:xfrm>
            <a:off x="415600" y="1536633"/>
            <a:ext cx="5260800" cy="4555200"/>
          </a:xfrm>
          <a:prstGeom prst="rect">
            <a:avLst/>
          </a:prstGeom>
        </p:spPr>
        <p:txBody>
          <a:bodyPr spcFirstLastPara="1" vert="horz" wrap="square" lIns="121900" tIns="121900" rIns="121900" bIns="121900" rtlCol="0" anchor="t" anchorCtr="0">
            <a:noAutofit/>
          </a:bodyPr>
          <a:lstStyle/>
          <a:p>
            <a:pPr marL="0" indent="643451">
              <a:spcBef>
                <a:spcPts val="1600"/>
              </a:spcBef>
              <a:buClr>
                <a:schemeClr val="dk1"/>
              </a:buClr>
              <a:buSzPts val="1100"/>
              <a:buNone/>
            </a:pPr>
            <a:r>
              <a:rPr lang="pt-BR" sz="1800">
                <a:solidFill>
                  <a:srgbClr val="4A4A4A"/>
                </a:solidFill>
                <a:highlight>
                  <a:srgbClr val="FFFFFF"/>
                </a:highlight>
                <a:latin typeface="Comic Sans MS"/>
                <a:ea typeface="Comic Sans MS"/>
                <a:cs typeface="Comic Sans MS"/>
                <a:sym typeface="Comic Sans MS"/>
              </a:rPr>
              <a:t>O recurso “É o Bicho 2.0” é um jogo para ser utilizado no 3º ano do Ensino Fundamental, visando explorar habilidades presentes em quatro unidades temáticas: número, álgebra, geometria e probabilidade e estatística. Tais temáticas são abordadas por meio de situações-problema e organizadas em quatro atividades relacionadas à preservação da natureza e da biodiversidade. Cada atividade foi nomeada com um animal ameaçado de extinção, natural da Floresta Amazônica.</a:t>
            </a:r>
            <a:endParaRPr sz="1800">
              <a:solidFill>
                <a:srgbClr val="4A4A4A"/>
              </a:solidFill>
              <a:highlight>
                <a:srgbClr val="FFFFFF"/>
              </a:highlight>
              <a:latin typeface="Comic Sans MS"/>
              <a:ea typeface="Comic Sans MS"/>
              <a:cs typeface="Comic Sans MS"/>
              <a:sym typeface="Comic Sans MS"/>
            </a:endParaRPr>
          </a:p>
          <a:p>
            <a:pPr marL="0" indent="0">
              <a:spcBef>
                <a:spcPts val="1600"/>
              </a:spcBef>
              <a:spcAft>
                <a:spcPts val="1600"/>
              </a:spcAft>
              <a:buNone/>
            </a:pPr>
            <a:endParaRPr>
              <a:latin typeface="Comic Sans MS"/>
              <a:ea typeface="Comic Sans MS"/>
              <a:cs typeface="Comic Sans MS"/>
              <a:sym typeface="Comic Sans MS"/>
            </a:endParaRPr>
          </a:p>
        </p:txBody>
      </p:sp>
      <p:pic>
        <p:nvPicPr>
          <p:cNvPr id="538" name="Google Shape;538;p74"/>
          <p:cNvPicPr preferRelativeResize="0"/>
          <p:nvPr/>
        </p:nvPicPr>
        <p:blipFill>
          <a:blip r:embed="rId3">
            <a:alphaModFix/>
          </a:blip>
          <a:stretch>
            <a:fillRect/>
          </a:stretch>
        </p:blipFill>
        <p:spPr>
          <a:xfrm>
            <a:off x="7508934" y="1091197"/>
            <a:ext cx="3485367" cy="3408867"/>
          </a:xfrm>
          <a:prstGeom prst="rect">
            <a:avLst/>
          </a:prstGeom>
          <a:noFill/>
          <a:ln>
            <a:noFill/>
          </a:ln>
        </p:spPr>
      </p:pic>
      <p:sp>
        <p:nvSpPr>
          <p:cNvPr id="539" name="Google Shape;539;p74"/>
          <p:cNvSpPr txBox="1"/>
          <p:nvPr/>
        </p:nvSpPr>
        <p:spPr>
          <a:xfrm>
            <a:off x="125333" y="6285000"/>
            <a:ext cx="11826400" cy="656421"/>
          </a:xfrm>
          <a:prstGeom prst="rect">
            <a:avLst/>
          </a:prstGeom>
          <a:noFill/>
          <a:ln>
            <a:noFill/>
          </a:ln>
        </p:spPr>
        <p:txBody>
          <a:bodyPr spcFirstLastPara="1" wrap="square" lIns="121900" tIns="121900" rIns="121900" bIns="121900" anchor="t" anchorCtr="0">
            <a:spAutoFit/>
          </a:bodyPr>
          <a:lstStyle/>
          <a:p>
            <a:r>
              <a:rPr lang="pt-BR" sz="1333"/>
              <a:t>FONTE: Secretaria de Educação Básica do Ministério da Educação. Uso de Recursos Educacionais Digitais. </a:t>
            </a:r>
            <a:r>
              <a:rPr lang="pt-BR" sz="1333" u="sng">
                <a:solidFill>
                  <a:schemeClr val="hlink"/>
                </a:solidFill>
                <a:hlinkClick r:id="rId4"/>
              </a:rPr>
              <a:t>https://avamec.mec.gov.br/#/instituicao/seb/curso/10761/unidade/5481/acessar?continue=true</a:t>
            </a:r>
            <a:r>
              <a:rPr lang="pt-BR" sz="1333"/>
              <a:t> AVAMEC, </a:t>
            </a:r>
            <a:endParaRPr sz="1333"/>
          </a:p>
        </p:txBody>
      </p:sp>
      <p:sp>
        <p:nvSpPr>
          <p:cNvPr id="540" name="Google Shape;540;p74"/>
          <p:cNvSpPr txBox="1"/>
          <p:nvPr/>
        </p:nvSpPr>
        <p:spPr>
          <a:xfrm>
            <a:off x="7413100" y="4500067"/>
            <a:ext cx="4000000" cy="1640602"/>
          </a:xfrm>
          <a:prstGeom prst="rect">
            <a:avLst/>
          </a:prstGeom>
          <a:noFill/>
          <a:ln>
            <a:noFill/>
          </a:ln>
        </p:spPr>
        <p:txBody>
          <a:bodyPr spcFirstLastPara="1" wrap="square" lIns="121900" tIns="121900" rIns="121900" bIns="121900" anchor="t" anchorCtr="0">
            <a:spAutoFit/>
          </a:bodyPr>
          <a:lstStyle/>
          <a:p>
            <a:pPr>
              <a:lnSpc>
                <a:spcPct val="115000"/>
              </a:lnSpc>
              <a:spcBef>
                <a:spcPts val="1600"/>
              </a:spcBef>
            </a:pPr>
            <a:r>
              <a:rPr lang="pt-BR" sz="1467">
                <a:solidFill>
                  <a:srgbClr val="4A4A4A"/>
                </a:solidFill>
                <a:highlight>
                  <a:srgbClr val="FFFFFF"/>
                </a:highlight>
                <a:latin typeface="Times New Roman"/>
                <a:ea typeface="Times New Roman"/>
                <a:cs typeface="Times New Roman"/>
                <a:sym typeface="Times New Roman"/>
              </a:rPr>
              <a:t>Baixe do site do MEC em:</a:t>
            </a:r>
            <a:endParaRPr sz="1467">
              <a:solidFill>
                <a:srgbClr val="4A4A4A"/>
              </a:solidFill>
              <a:highlight>
                <a:srgbClr val="FFFFFF"/>
              </a:highlight>
              <a:latin typeface="Times New Roman"/>
              <a:ea typeface="Times New Roman"/>
              <a:cs typeface="Times New Roman"/>
              <a:sym typeface="Times New Roman"/>
            </a:endParaRPr>
          </a:p>
          <a:p>
            <a:pPr>
              <a:lnSpc>
                <a:spcPct val="115000"/>
              </a:lnSpc>
              <a:spcBef>
                <a:spcPts val="1600"/>
              </a:spcBef>
              <a:spcAft>
                <a:spcPts val="1600"/>
              </a:spcAft>
            </a:pPr>
            <a:r>
              <a:rPr lang="pt-BR" sz="1467" u="sng">
                <a:solidFill>
                  <a:srgbClr val="BF315E"/>
                </a:solidFill>
                <a:highlight>
                  <a:srgbClr val="FFFFFF"/>
                </a:highlight>
                <a:latin typeface="Times New Roman"/>
                <a:ea typeface="Times New Roman"/>
                <a:cs typeface="Times New Roman"/>
                <a:sym typeface="Times New Roman"/>
                <a:hlinkClick r:id="rId5">
                  <a:extLst>
                    <a:ext uri="{A12FA001-AC4F-418D-AE19-62706E023703}">
                      <ahyp:hlinkClr xmlns:ahyp="http://schemas.microsoft.com/office/drawing/2018/hyperlinkcolor" val="tx"/>
                    </a:ext>
                  </a:extLst>
                </a:hlinkClick>
              </a:rPr>
              <a:t>https://plataformaintegrada.mec.gov.br/recurso?id=36677&amp;name=%C3%89%20o%20Bicho%202.0</a:t>
            </a:r>
            <a:endParaRPr sz="1467" u="sng">
              <a:solidFill>
                <a:srgbClr val="BF315E"/>
              </a:solidFill>
              <a:highlight>
                <a:srgbClr val="FFFFFF"/>
              </a:highlight>
              <a:latin typeface="Times New Roman"/>
              <a:ea typeface="Times New Roman"/>
              <a:cs typeface="Times New Roman"/>
              <a:sym typeface="Times New Roman"/>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75"/>
          <p:cNvSpPr txBox="1">
            <a:spLocks noGrp="1"/>
          </p:cNvSpPr>
          <p:nvPr>
            <p:ph type="title"/>
          </p:nvPr>
        </p:nvSpPr>
        <p:spPr>
          <a:xfrm>
            <a:off x="487233" y="342700"/>
            <a:ext cx="11360800" cy="763600"/>
          </a:xfrm>
          <a:prstGeom prst="rect">
            <a:avLst/>
          </a:prstGeom>
        </p:spPr>
        <p:txBody>
          <a:bodyPr spcFirstLastPara="1" vert="horz" wrap="square" lIns="121900" tIns="121900" rIns="121900" bIns="121900" rtlCol="0" anchor="t" anchorCtr="0">
            <a:normAutofit fontScale="90000"/>
          </a:bodyPr>
          <a:lstStyle/>
          <a:p>
            <a:r>
              <a:rPr lang="pt-BR" sz="2533" b="1">
                <a:solidFill>
                  <a:srgbClr val="4A4A4A"/>
                </a:solidFill>
                <a:highlight>
                  <a:srgbClr val="00FFFF"/>
                </a:highlight>
                <a:latin typeface="Comic Sans MS"/>
                <a:ea typeface="Comic Sans MS"/>
                <a:cs typeface="Comic Sans MS"/>
                <a:sym typeface="Comic Sans MS"/>
              </a:rPr>
              <a:t>É O BICHO </a:t>
            </a:r>
            <a:r>
              <a:rPr lang="pt-BR" sz="2533" b="1">
                <a:solidFill>
                  <a:srgbClr val="4A4A4A"/>
                </a:solidFill>
                <a:highlight>
                  <a:srgbClr val="FFFFFF"/>
                </a:highlight>
                <a:latin typeface="Comic Sans MS"/>
                <a:ea typeface="Comic Sans MS"/>
                <a:cs typeface="Comic Sans MS"/>
                <a:sym typeface="Comic Sans MS"/>
              </a:rPr>
              <a:t>- ATIVIDADES LISTADAS NA BNCC - NO CAMPO DA MATEMÁTICA:</a:t>
            </a:r>
            <a:endParaRPr sz="4667" b="1">
              <a:latin typeface="Comic Sans MS"/>
              <a:ea typeface="Comic Sans MS"/>
              <a:cs typeface="Comic Sans MS"/>
              <a:sym typeface="Comic Sans MS"/>
            </a:endParaRPr>
          </a:p>
        </p:txBody>
      </p:sp>
      <p:sp>
        <p:nvSpPr>
          <p:cNvPr id="548" name="Google Shape;548;p75"/>
          <p:cNvSpPr txBox="1">
            <a:spLocks noGrp="1"/>
          </p:cNvSpPr>
          <p:nvPr>
            <p:ph type="body" idx="1"/>
          </p:nvPr>
        </p:nvSpPr>
        <p:spPr>
          <a:xfrm>
            <a:off x="6643133" y="1392600"/>
            <a:ext cx="5074000" cy="4892400"/>
          </a:xfrm>
          <a:prstGeom prst="rect">
            <a:avLst/>
          </a:prstGeom>
          <a:solidFill>
            <a:srgbClr val="C9DAF8"/>
          </a:solidFill>
        </p:spPr>
        <p:txBody>
          <a:bodyPr spcFirstLastPara="1" vert="horz" wrap="square" lIns="121900" tIns="121900" rIns="121900" bIns="121900" rtlCol="0" anchor="t" anchorCtr="0">
            <a:normAutofit fontScale="85000" lnSpcReduction="20000"/>
          </a:bodyPr>
          <a:lstStyle/>
          <a:p>
            <a:pPr marL="0" indent="0">
              <a:spcBef>
                <a:spcPts val="1600"/>
              </a:spcBef>
              <a:buNone/>
            </a:pPr>
            <a:r>
              <a:rPr lang="pt-BR" b="1">
                <a:latin typeface="Comic Sans MS"/>
                <a:ea typeface="Comic Sans MS"/>
                <a:cs typeface="Comic Sans MS"/>
                <a:sym typeface="Comic Sans MS"/>
              </a:rPr>
              <a:t>HABILIDADE (EF03MA12)</a:t>
            </a:r>
            <a:endParaRPr b="1">
              <a:latin typeface="Comic Sans MS"/>
              <a:ea typeface="Comic Sans MS"/>
              <a:cs typeface="Comic Sans MS"/>
              <a:sym typeface="Comic Sans MS"/>
            </a:endParaRPr>
          </a:p>
          <a:p>
            <a:pPr marL="0" indent="0">
              <a:spcBef>
                <a:spcPts val="1600"/>
              </a:spcBef>
              <a:buNone/>
            </a:pPr>
            <a:r>
              <a:rPr lang="pt-BR">
                <a:latin typeface="Comic Sans MS"/>
                <a:ea typeface="Comic Sans MS"/>
                <a:cs typeface="Comic Sans MS"/>
                <a:sym typeface="Comic Sans MS"/>
              </a:rPr>
              <a:t>Descrever e representar, por meio de esboços de trajetos ou utilizando croquis e maquetes, a movimentação de pessoas ou de objetos no espaço, incluindo mudanças de direção e sentido, com base em diferentes pontos de referência;</a:t>
            </a:r>
            <a:endParaRPr>
              <a:latin typeface="Comic Sans MS"/>
              <a:ea typeface="Comic Sans MS"/>
              <a:cs typeface="Comic Sans MS"/>
              <a:sym typeface="Comic Sans MS"/>
            </a:endParaRPr>
          </a:p>
          <a:p>
            <a:pPr marL="0" indent="0">
              <a:spcBef>
                <a:spcPts val="1600"/>
              </a:spcBef>
              <a:buNone/>
            </a:pPr>
            <a:r>
              <a:rPr lang="pt-BR" b="1">
                <a:latin typeface="Comic Sans MS"/>
                <a:ea typeface="Comic Sans MS"/>
                <a:cs typeface="Comic Sans MS"/>
                <a:sym typeface="Comic Sans MS"/>
              </a:rPr>
              <a:t>HABILIDADE (EF03MA26)</a:t>
            </a:r>
            <a:endParaRPr b="1">
              <a:latin typeface="Comic Sans MS"/>
              <a:ea typeface="Comic Sans MS"/>
              <a:cs typeface="Comic Sans MS"/>
              <a:sym typeface="Comic Sans MS"/>
            </a:endParaRPr>
          </a:p>
          <a:p>
            <a:pPr marL="0" indent="0">
              <a:spcBef>
                <a:spcPts val="1600"/>
              </a:spcBef>
              <a:buNone/>
            </a:pPr>
            <a:r>
              <a:rPr lang="pt-BR">
                <a:latin typeface="Comic Sans MS"/>
                <a:ea typeface="Comic Sans MS"/>
                <a:cs typeface="Comic Sans MS"/>
                <a:sym typeface="Comic Sans MS"/>
              </a:rPr>
              <a:t>Resolver problemas cujos dados estão apresentados em tabelas de dupla entrada, gráficos de barras ou de colunas;</a:t>
            </a:r>
            <a:endParaRPr>
              <a:latin typeface="Comic Sans MS"/>
              <a:ea typeface="Comic Sans MS"/>
              <a:cs typeface="Comic Sans MS"/>
              <a:sym typeface="Comic Sans MS"/>
            </a:endParaRPr>
          </a:p>
          <a:p>
            <a:pPr marL="0" indent="0">
              <a:spcBef>
                <a:spcPts val="1600"/>
              </a:spcBef>
              <a:buNone/>
            </a:pPr>
            <a:r>
              <a:rPr lang="pt-BR" b="1">
                <a:latin typeface="Comic Sans MS"/>
                <a:ea typeface="Comic Sans MS"/>
                <a:cs typeface="Comic Sans MS"/>
                <a:sym typeface="Comic Sans MS"/>
              </a:rPr>
              <a:t>HABILIDADE (EF03MA27)</a:t>
            </a:r>
            <a:endParaRPr b="1">
              <a:latin typeface="Comic Sans MS"/>
              <a:ea typeface="Comic Sans MS"/>
              <a:cs typeface="Comic Sans MS"/>
              <a:sym typeface="Comic Sans MS"/>
            </a:endParaRPr>
          </a:p>
          <a:p>
            <a:pPr marL="0" indent="0">
              <a:spcBef>
                <a:spcPts val="1600"/>
              </a:spcBef>
              <a:buNone/>
            </a:pPr>
            <a:r>
              <a:rPr lang="pt-BR">
                <a:latin typeface="Comic Sans MS"/>
                <a:ea typeface="Comic Sans MS"/>
                <a:cs typeface="Comic Sans MS"/>
                <a:sym typeface="Comic Sans MS"/>
              </a:rPr>
              <a:t>Ler, interpretar e comparar dados apresentados em tabelas de dupla entrada, gráficos de barras ou de colunas, envolvendo resultados de pesquisas significativas, utilizando termos como maior e menor frequência, apropriando-se desse tipo de linguagem para compreender aspectos da realidade sociocultural significativos.</a:t>
            </a:r>
            <a:endParaRPr>
              <a:latin typeface="Comic Sans MS"/>
              <a:ea typeface="Comic Sans MS"/>
              <a:cs typeface="Comic Sans MS"/>
              <a:sym typeface="Comic Sans MS"/>
            </a:endParaRPr>
          </a:p>
          <a:p>
            <a:pPr marL="0" indent="0">
              <a:spcBef>
                <a:spcPts val="1600"/>
              </a:spcBef>
              <a:spcAft>
                <a:spcPts val="1600"/>
              </a:spcAft>
              <a:buNone/>
            </a:pPr>
            <a:endParaRPr/>
          </a:p>
        </p:txBody>
      </p:sp>
      <p:sp>
        <p:nvSpPr>
          <p:cNvPr id="546" name="Google Shape;546;p75"/>
          <p:cNvSpPr txBox="1">
            <a:spLocks noGrp="1"/>
          </p:cNvSpPr>
          <p:nvPr>
            <p:ph type="body" idx="2"/>
          </p:nvPr>
        </p:nvSpPr>
        <p:spPr>
          <a:xfrm>
            <a:off x="349733" y="1392600"/>
            <a:ext cx="6078400" cy="4892400"/>
          </a:xfrm>
          <a:prstGeom prst="rect">
            <a:avLst/>
          </a:prstGeom>
          <a:solidFill>
            <a:srgbClr val="FCE5CD"/>
          </a:solidFill>
        </p:spPr>
        <p:txBody>
          <a:bodyPr spcFirstLastPara="1" vert="horz" wrap="square" lIns="121900" tIns="121900" rIns="121900" bIns="121900" rtlCol="0" anchor="t" anchorCtr="0">
            <a:noAutofit/>
          </a:bodyPr>
          <a:lstStyle/>
          <a:p>
            <a:pPr marL="0" indent="0">
              <a:spcBef>
                <a:spcPts val="1600"/>
              </a:spcBef>
              <a:buClr>
                <a:schemeClr val="dk1"/>
              </a:buClr>
              <a:buSzPts val="1100"/>
              <a:buNone/>
            </a:pPr>
            <a:r>
              <a:rPr lang="pt-BR" sz="1333" b="1">
                <a:latin typeface="Comic Sans MS"/>
                <a:ea typeface="Comic Sans MS"/>
                <a:cs typeface="Comic Sans MS"/>
                <a:sym typeface="Comic Sans MS"/>
              </a:rPr>
              <a:t>HABILIDADE (EF03MA05)</a:t>
            </a:r>
            <a:endParaRPr sz="1333" b="1">
              <a:latin typeface="Comic Sans MS"/>
              <a:ea typeface="Comic Sans MS"/>
              <a:cs typeface="Comic Sans MS"/>
              <a:sym typeface="Comic Sans MS"/>
            </a:endParaRPr>
          </a:p>
          <a:p>
            <a:pPr marL="0" indent="0">
              <a:spcBef>
                <a:spcPts val="1600"/>
              </a:spcBef>
              <a:buClr>
                <a:schemeClr val="dk1"/>
              </a:buClr>
              <a:buSzPts val="1100"/>
              <a:buNone/>
            </a:pPr>
            <a:r>
              <a:rPr lang="pt-BR" sz="1333">
                <a:latin typeface="Comic Sans MS"/>
                <a:ea typeface="Comic Sans MS"/>
                <a:cs typeface="Comic Sans MS"/>
                <a:sym typeface="Comic Sans MS"/>
              </a:rPr>
              <a:t>Utilizar diferentes procedimentos de cálculo mental e escrito para resolver problemas significativos envolvendo adição e subtração com números naturais;</a:t>
            </a:r>
            <a:endParaRPr sz="1333">
              <a:latin typeface="Comic Sans MS"/>
              <a:ea typeface="Comic Sans MS"/>
              <a:cs typeface="Comic Sans MS"/>
              <a:sym typeface="Comic Sans MS"/>
            </a:endParaRPr>
          </a:p>
          <a:p>
            <a:pPr marL="0" indent="0">
              <a:spcBef>
                <a:spcPts val="1600"/>
              </a:spcBef>
              <a:buClr>
                <a:schemeClr val="dk1"/>
              </a:buClr>
              <a:buSzPts val="1100"/>
              <a:buNone/>
            </a:pPr>
            <a:r>
              <a:rPr lang="pt-BR" sz="1333" b="1">
                <a:latin typeface="Comic Sans MS"/>
                <a:ea typeface="Comic Sans MS"/>
                <a:cs typeface="Comic Sans MS"/>
                <a:sym typeface="Comic Sans MS"/>
              </a:rPr>
              <a:t>HABILIDADE (EF03MA06)</a:t>
            </a:r>
            <a:endParaRPr sz="1333" b="1">
              <a:latin typeface="Comic Sans MS"/>
              <a:ea typeface="Comic Sans MS"/>
              <a:cs typeface="Comic Sans MS"/>
              <a:sym typeface="Comic Sans MS"/>
            </a:endParaRPr>
          </a:p>
          <a:p>
            <a:pPr marL="0" indent="0">
              <a:spcBef>
                <a:spcPts val="1600"/>
              </a:spcBef>
              <a:buClr>
                <a:schemeClr val="dk1"/>
              </a:buClr>
              <a:buSzPts val="1100"/>
              <a:buNone/>
            </a:pPr>
            <a:r>
              <a:rPr lang="pt-BR" sz="1333">
                <a:latin typeface="Comic Sans MS"/>
                <a:ea typeface="Comic Sans MS"/>
                <a:cs typeface="Comic Sans MS"/>
                <a:sym typeface="Comic Sans MS"/>
              </a:rPr>
              <a:t>Resolver e elaborar problemas de adição e subtração com os significados de juntar, acrescentar, separar, retirar, comparar e completar quantidades, utilizando diferentes estratégias de cálculo exato ou aproximado, incluindo cálculo mental;</a:t>
            </a:r>
            <a:endParaRPr sz="1333">
              <a:latin typeface="Comic Sans MS"/>
              <a:ea typeface="Comic Sans MS"/>
              <a:cs typeface="Comic Sans MS"/>
              <a:sym typeface="Comic Sans MS"/>
            </a:endParaRPr>
          </a:p>
          <a:p>
            <a:pPr marL="0" indent="0">
              <a:spcBef>
                <a:spcPts val="1600"/>
              </a:spcBef>
              <a:buClr>
                <a:schemeClr val="dk1"/>
              </a:buClr>
              <a:buSzPts val="1100"/>
              <a:buNone/>
            </a:pPr>
            <a:r>
              <a:rPr lang="pt-BR" sz="1333" b="1">
                <a:latin typeface="Comic Sans MS"/>
                <a:ea typeface="Comic Sans MS"/>
                <a:cs typeface="Comic Sans MS"/>
                <a:sym typeface="Comic Sans MS"/>
              </a:rPr>
              <a:t>HABILIDADE (EF03MA10)</a:t>
            </a:r>
            <a:endParaRPr sz="1333" b="1">
              <a:latin typeface="Comic Sans MS"/>
              <a:ea typeface="Comic Sans MS"/>
              <a:cs typeface="Comic Sans MS"/>
              <a:sym typeface="Comic Sans MS"/>
            </a:endParaRPr>
          </a:p>
          <a:p>
            <a:pPr marL="0" indent="0">
              <a:spcBef>
                <a:spcPts val="1600"/>
              </a:spcBef>
              <a:spcAft>
                <a:spcPts val="1600"/>
              </a:spcAft>
              <a:buClr>
                <a:schemeClr val="dk1"/>
              </a:buClr>
              <a:buSzPts val="1100"/>
              <a:buNone/>
            </a:pPr>
            <a:r>
              <a:rPr lang="pt-BR" sz="1333">
                <a:latin typeface="Comic Sans MS"/>
                <a:ea typeface="Comic Sans MS"/>
                <a:cs typeface="Comic Sans MS"/>
                <a:sym typeface="Comic Sans MS"/>
              </a:rPr>
              <a:t>Identificar regularidades em sequências ordenadas de números naturais, resultantes da realização de adições ou subtrações sucessivas por um mesmo número, descrever uma regra de formação da sequência e determinar elementos faltantes ou seguintes;</a:t>
            </a:r>
            <a:endParaRPr sz="1333">
              <a:latin typeface="Comic Sans MS"/>
              <a:ea typeface="Comic Sans MS"/>
              <a:cs typeface="Comic Sans MS"/>
              <a:sym typeface="Comic Sans MS"/>
            </a:endParaRPr>
          </a:p>
        </p:txBody>
      </p:sp>
      <p:sp>
        <p:nvSpPr>
          <p:cNvPr id="547" name="Google Shape;547;p75"/>
          <p:cNvSpPr txBox="1"/>
          <p:nvPr/>
        </p:nvSpPr>
        <p:spPr>
          <a:xfrm>
            <a:off x="125333" y="6285000"/>
            <a:ext cx="11826400" cy="656421"/>
          </a:xfrm>
          <a:prstGeom prst="rect">
            <a:avLst/>
          </a:prstGeom>
          <a:noFill/>
          <a:ln>
            <a:noFill/>
          </a:ln>
        </p:spPr>
        <p:txBody>
          <a:bodyPr spcFirstLastPara="1" wrap="square" lIns="121900" tIns="121900" rIns="121900" bIns="121900" anchor="t" anchorCtr="0">
            <a:spAutoFit/>
          </a:bodyPr>
          <a:lstStyle/>
          <a:p>
            <a:r>
              <a:rPr lang="pt-BR" sz="1333"/>
              <a:t>FONTE: Secretaria de Educação Básica do Ministério da Educação. Uso de Recursos Educacionais Digitais. </a:t>
            </a:r>
            <a:r>
              <a:rPr lang="pt-BR" sz="1333" u="sng">
                <a:solidFill>
                  <a:schemeClr val="hlink"/>
                </a:solidFill>
                <a:hlinkClick r:id="rId3"/>
              </a:rPr>
              <a:t>https://avamec.mec.gov.br/#/instituicao/seb/curso/10761/unidade/5481/acessar?continue=true</a:t>
            </a:r>
            <a:r>
              <a:rPr lang="pt-BR" sz="1333"/>
              <a:t> AVAMEC, </a:t>
            </a:r>
            <a:endParaRPr sz="1333"/>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45"/>
          <p:cNvSpPr txBox="1">
            <a:spLocks noGrp="1"/>
          </p:cNvSpPr>
          <p:nvPr>
            <p:ph type="title"/>
          </p:nvPr>
        </p:nvSpPr>
        <p:spPr>
          <a:prstGeom prst="rect">
            <a:avLst/>
          </a:prstGeom>
        </p:spPr>
        <p:txBody>
          <a:bodyPr spcFirstLastPara="1" vert="horz" wrap="square" lIns="121900" tIns="121900" rIns="121900" bIns="121900" rtlCol="0" anchor="t" anchorCtr="0">
            <a:normAutofit/>
          </a:bodyPr>
          <a:lstStyle/>
          <a:p>
            <a:r>
              <a:rPr lang="pt-BR">
                <a:highlight>
                  <a:srgbClr val="00FFFF"/>
                </a:highlight>
              </a:rPr>
              <a:t>RED DE SIMULAÇÃO</a:t>
            </a:r>
            <a:r>
              <a:rPr lang="pt-BR"/>
              <a:t> </a:t>
            </a:r>
            <a:endParaRPr/>
          </a:p>
        </p:txBody>
      </p:sp>
      <p:pic>
        <p:nvPicPr>
          <p:cNvPr id="300" name="Google Shape;300;p45"/>
          <p:cNvPicPr preferRelativeResize="0"/>
          <p:nvPr/>
        </p:nvPicPr>
        <p:blipFill>
          <a:blip r:embed="rId3">
            <a:alphaModFix/>
          </a:blip>
          <a:stretch>
            <a:fillRect/>
          </a:stretch>
        </p:blipFill>
        <p:spPr>
          <a:xfrm>
            <a:off x="661733" y="1637101"/>
            <a:ext cx="6527800" cy="3238500"/>
          </a:xfrm>
          <a:prstGeom prst="rect">
            <a:avLst/>
          </a:prstGeom>
          <a:noFill/>
          <a:ln>
            <a:noFill/>
          </a:ln>
        </p:spPr>
      </p:pic>
      <p:sp>
        <p:nvSpPr>
          <p:cNvPr id="301" name="Google Shape;301;p45"/>
          <p:cNvSpPr txBox="1"/>
          <p:nvPr/>
        </p:nvSpPr>
        <p:spPr>
          <a:xfrm>
            <a:off x="6637200" y="2326568"/>
            <a:ext cx="5139200" cy="1781794"/>
          </a:xfrm>
          <a:prstGeom prst="rect">
            <a:avLst/>
          </a:prstGeom>
          <a:noFill/>
          <a:ln>
            <a:noFill/>
          </a:ln>
        </p:spPr>
        <p:txBody>
          <a:bodyPr spcFirstLastPara="1" wrap="square" lIns="121900" tIns="121900" rIns="121900" bIns="121900" anchor="t" anchorCtr="0">
            <a:spAutoFit/>
          </a:bodyPr>
          <a:lstStyle/>
          <a:p>
            <a:pPr algn="ctr">
              <a:lnSpc>
                <a:spcPct val="115000"/>
              </a:lnSpc>
              <a:spcBef>
                <a:spcPts val="1600"/>
              </a:spcBef>
            </a:pPr>
            <a:r>
              <a:rPr lang="pt-BR" sz="1733">
                <a:solidFill>
                  <a:srgbClr val="4A4A4A"/>
                </a:solidFill>
                <a:highlight>
                  <a:srgbClr val="FFFFFF"/>
                </a:highlight>
                <a:latin typeface="Times New Roman"/>
                <a:ea typeface="Times New Roman"/>
                <a:cs typeface="Times New Roman"/>
                <a:sym typeface="Times New Roman"/>
              </a:rPr>
              <a:t>Fonte: LITE</a:t>
            </a:r>
            <a:endParaRPr sz="1733">
              <a:solidFill>
                <a:srgbClr val="4A4A4A"/>
              </a:solidFill>
              <a:highlight>
                <a:srgbClr val="FFFFFF"/>
              </a:highlight>
              <a:latin typeface="Times New Roman"/>
              <a:ea typeface="Times New Roman"/>
              <a:cs typeface="Times New Roman"/>
              <a:sym typeface="Times New Roman"/>
            </a:endParaRPr>
          </a:p>
          <a:p>
            <a:pPr algn="ctr">
              <a:lnSpc>
                <a:spcPct val="115000"/>
              </a:lnSpc>
              <a:spcBef>
                <a:spcPts val="1600"/>
              </a:spcBef>
              <a:spcAft>
                <a:spcPts val="1600"/>
              </a:spcAft>
            </a:pPr>
            <a:r>
              <a:rPr lang="pt-BR" sz="1733">
                <a:solidFill>
                  <a:srgbClr val="4A4A4A"/>
                </a:solidFill>
                <a:highlight>
                  <a:srgbClr val="FFFFFF"/>
                </a:highlight>
                <a:latin typeface="Times New Roman"/>
                <a:ea typeface="Times New Roman"/>
                <a:cs typeface="Times New Roman"/>
                <a:sym typeface="Times New Roman"/>
              </a:rPr>
              <a:t>Recurso disponível em: </a:t>
            </a:r>
            <a:r>
              <a:rPr lang="pt-BR" sz="1733">
                <a:solidFill>
                  <a:srgbClr val="BF315E"/>
                </a:solidFill>
                <a:highlight>
                  <a:srgbClr val="FFFFFF"/>
                </a:highlight>
                <a:uFill>
                  <a:noFill/>
                </a:u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http://lite.acad.univali.br/zorelha/</a:t>
            </a:r>
            <a:endParaRPr sz="1733">
              <a:solidFill>
                <a:srgbClr val="BF315E"/>
              </a:solidFill>
              <a:highlight>
                <a:srgbClr val="FFFFFF"/>
              </a:highlight>
              <a:latin typeface="Times New Roman"/>
              <a:ea typeface="Times New Roman"/>
              <a:cs typeface="Times New Roman"/>
              <a:sym typeface="Times New Roman"/>
            </a:endParaRPr>
          </a:p>
        </p:txBody>
      </p:sp>
      <p:sp>
        <p:nvSpPr>
          <p:cNvPr id="302" name="Google Shape;302;p45"/>
          <p:cNvSpPr txBox="1"/>
          <p:nvPr/>
        </p:nvSpPr>
        <p:spPr>
          <a:xfrm>
            <a:off x="125333" y="5996001"/>
            <a:ext cx="11826400" cy="861542"/>
          </a:xfrm>
          <a:prstGeom prst="rect">
            <a:avLst/>
          </a:prstGeom>
          <a:noFill/>
          <a:ln>
            <a:noFill/>
          </a:ln>
        </p:spPr>
        <p:txBody>
          <a:bodyPr spcFirstLastPara="1" wrap="square" lIns="121900" tIns="121900" rIns="121900" bIns="121900" anchor="t" anchorCtr="0">
            <a:spAutoFit/>
          </a:bodyPr>
          <a:lstStyle/>
          <a:p>
            <a:r>
              <a:rPr lang="pt-BR" sz="1333"/>
              <a:t>FONTE: Secretaria de Educação Básica do Ministério da Educação. Uso de Recursos Educacionais Digitais. https://avamec.mec.gov.br/#/instituicao/seb/curso/10761/unidade/5481/acessar?continue=true</a:t>
            </a:r>
            <a:endParaRPr sz="1333"/>
          </a:p>
          <a:p>
            <a:r>
              <a:rPr lang="pt-BR" sz="1333"/>
              <a:t>AVAMEC, </a:t>
            </a:r>
            <a:endParaRPr sz="1333"/>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46"/>
          <p:cNvSpPr txBox="1">
            <a:spLocks noGrp="1"/>
          </p:cNvSpPr>
          <p:nvPr>
            <p:ph type="title"/>
          </p:nvPr>
        </p:nvSpPr>
        <p:spPr>
          <a:prstGeom prst="rect">
            <a:avLst/>
          </a:prstGeom>
        </p:spPr>
        <p:txBody>
          <a:bodyPr spcFirstLastPara="1" vert="horz" wrap="square" lIns="121900" tIns="121900" rIns="121900" bIns="121900" rtlCol="0" anchor="t" anchorCtr="0">
            <a:normAutofit/>
          </a:bodyPr>
          <a:lstStyle/>
          <a:p>
            <a:r>
              <a:rPr lang="pt-BR">
                <a:highlight>
                  <a:srgbClr val="00FFFF"/>
                </a:highlight>
              </a:rPr>
              <a:t>RED DO TIPO TUTORIAL </a:t>
            </a:r>
            <a:endParaRPr>
              <a:highlight>
                <a:srgbClr val="00FFFF"/>
              </a:highlight>
            </a:endParaRPr>
          </a:p>
        </p:txBody>
      </p:sp>
      <p:sp>
        <p:nvSpPr>
          <p:cNvPr id="308" name="Google Shape;308;p46"/>
          <p:cNvSpPr txBox="1"/>
          <p:nvPr/>
        </p:nvSpPr>
        <p:spPr>
          <a:xfrm>
            <a:off x="6661033" y="2183301"/>
            <a:ext cx="5290800" cy="1916382"/>
          </a:xfrm>
          <a:prstGeom prst="rect">
            <a:avLst/>
          </a:prstGeom>
          <a:noFill/>
          <a:ln>
            <a:noFill/>
          </a:ln>
        </p:spPr>
        <p:txBody>
          <a:bodyPr spcFirstLastPara="1" wrap="square" lIns="121900" tIns="121900" rIns="121900" bIns="121900" anchor="t" anchorCtr="0">
            <a:spAutoFit/>
          </a:bodyPr>
          <a:lstStyle/>
          <a:p>
            <a:pPr algn="ctr">
              <a:lnSpc>
                <a:spcPct val="115000"/>
              </a:lnSpc>
              <a:spcBef>
                <a:spcPts val="1600"/>
              </a:spcBef>
            </a:pPr>
            <a:r>
              <a:rPr lang="pt-BR" sz="1600">
                <a:solidFill>
                  <a:srgbClr val="4A4A4A"/>
                </a:solidFill>
                <a:highlight>
                  <a:srgbClr val="FFFFFF"/>
                </a:highlight>
                <a:latin typeface="Times New Roman"/>
                <a:ea typeface="Times New Roman"/>
                <a:cs typeface="Times New Roman"/>
                <a:sym typeface="Times New Roman"/>
              </a:rPr>
              <a:t>Fonte: VCdesenhos World</a:t>
            </a:r>
            <a:endParaRPr sz="1600">
              <a:solidFill>
                <a:srgbClr val="4A4A4A"/>
              </a:solidFill>
              <a:highlight>
                <a:srgbClr val="FFFFFF"/>
              </a:highlight>
              <a:latin typeface="Times New Roman"/>
              <a:ea typeface="Times New Roman"/>
              <a:cs typeface="Times New Roman"/>
              <a:sym typeface="Times New Roman"/>
            </a:endParaRPr>
          </a:p>
          <a:p>
            <a:pPr algn="ctr">
              <a:lnSpc>
                <a:spcPct val="115000"/>
              </a:lnSpc>
              <a:spcBef>
                <a:spcPts val="1600"/>
              </a:spcBef>
            </a:pPr>
            <a:r>
              <a:rPr lang="pt-BR" sz="1600">
                <a:solidFill>
                  <a:srgbClr val="4A4A4A"/>
                </a:solidFill>
                <a:highlight>
                  <a:srgbClr val="FFFFFF"/>
                </a:highlight>
                <a:latin typeface="Times New Roman"/>
                <a:ea typeface="Times New Roman"/>
                <a:cs typeface="Times New Roman"/>
                <a:sym typeface="Times New Roman"/>
              </a:rPr>
              <a:t>Link para o recurso: </a:t>
            </a:r>
            <a:r>
              <a:rPr lang="pt-BR" sz="1600">
                <a:solidFill>
                  <a:srgbClr val="BF315E"/>
                </a:solidFill>
                <a:highlight>
                  <a:srgbClr val="FFFFFF"/>
                </a:highlight>
                <a:uFill>
                  <a:noFill/>
                </a:u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https://youtu.be/9nb8rFU7iVs</a:t>
            </a:r>
            <a:endParaRPr sz="1600">
              <a:solidFill>
                <a:srgbClr val="BF315E"/>
              </a:solidFill>
              <a:highlight>
                <a:srgbClr val="FFFFFF"/>
              </a:highlight>
              <a:latin typeface="Times New Roman"/>
              <a:ea typeface="Times New Roman"/>
              <a:cs typeface="Times New Roman"/>
              <a:sym typeface="Times New Roman"/>
            </a:endParaRPr>
          </a:p>
          <a:p>
            <a:pPr algn="ctr">
              <a:lnSpc>
                <a:spcPct val="115000"/>
              </a:lnSpc>
              <a:spcBef>
                <a:spcPts val="1600"/>
              </a:spcBef>
              <a:spcAft>
                <a:spcPts val="1600"/>
              </a:spcAft>
            </a:pPr>
            <a:endParaRPr sz="1600">
              <a:solidFill>
                <a:srgbClr val="4A4A4A"/>
              </a:solidFill>
              <a:highlight>
                <a:srgbClr val="FFFFFF"/>
              </a:highlight>
              <a:latin typeface="Times New Roman"/>
              <a:ea typeface="Times New Roman"/>
              <a:cs typeface="Times New Roman"/>
              <a:sym typeface="Times New Roman"/>
            </a:endParaRPr>
          </a:p>
        </p:txBody>
      </p:sp>
      <p:pic>
        <p:nvPicPr>
          <p:cNvPr id="309" name="Google Shape;309;p46"/>
          <p:cNvPicPr preferRelativeResize="0"/>
          <p:nvPr/>
        </p:nvPicPr>
        <p:blipFill>
          <a:blip r:embed="rId4">
            <a:alphaModFix/>
          </a:blip>
          <a:stretch>
            <a:fillRect/>
          </a:stretch>
        </p:blipFill>
        <p:spPr>
          <a:xfrm>
            <a:off x="235733" y="1809734"/>
            <a:ext cx="6527800" cy="3238500"/>
          </a:xfrm>
          <a:prstGeom prst="rect">
            <a:avLst/>
          </a:prstGeom>
          <a:noFill/>
          <a:ln>
            <a:noFill/>
          </a:ln>
        </p:spPr>
      </p:pic>
      <p:sp>
        <p:nvSpPr>
          <p:cNvPr id="310" name="Google Shape;310;p46"/>
          <p:cNvSpPr txBox="1"/>
          <p:nvPr/>
        </p:nvSpPr>
        <p:spPr>
          <a:xfrm>
            <a:off x="125333" y="5872801"/>
            <a:ext cx="11826400" cy="861542"/>
          </a:xfrm>
          <a:prstGeom prst="rect">
            <a:avLst/>
          </a:prstGeom>
          <a:noFill/>
          <a:ln>
            <a:noFill/>
          </a:ln>
        </p:spPr>
        <p:txBody>
          <a:bodyPr spcFirstLastPara="1" wrap="square" lIns="121900" tIns="121900" rIns="121900" bIns="121900" anchor="t" anchorCtr="0">
            <a:spAutoFit/>
          </a:bodyPr>
          <a:lstStyle/>
          <a:p>
            <a:r>
              <a:rPr lang="pt-BR" sz="1333"/>
              <a:t>FONTE: Secretaria de Educação Básica do Ministério da Educação. Uso de Recursos Educacionais Digitais.  https://avamec.mec.gov.br/#/instituicao/seb/curso/10761/unidade/5481/acessar?continue=true</a:t>
            </a:r>
            <a:endParaRPr sz="1333"/>
          </a:p>
          <a:p>
            <a:r>
              <a:rPr lang="pt-BR" sz="1333"/>
              <a:t>AVAMEC, </a:t>
            </a:r>
            <a:endParaRPr sz="1333"/>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47"/>
          <p:cNvSpPr txBox="1">
            <a:spLocks noGrp="1"/>
          </p:cNvSpPr>
          <p:nvPr>
            <p:ph type="title"/>
          </p:nvPr>
        </p:nvSpPr>
        <p:spPr>
          <a:prstGeom prst="rect">
            <a:avLst/>
          </a:prstGeom>
        </p:spPr>
        <p:txBody>
          <a:bodyPr spcFirstLastPara="1" vert="horz" wrap="square" lIns="121900" tIns="121900" rIns="121900" bIns="121900" rtlCol="0" anchor="t" anchorCtr="0">
            <a:normAutofit/>
          </a:bodyPr>
          <a:lstStyle/>
          <a:p>
            <a:r>
              <a:rPr lang="pt-BR">
                <a:highlight>
                  <a:srgbClr val="00FFFF"/>
                </a:highlight>
              </a:rPr>
              <a:t>RED ÁUDIO</a:t>
            </a:r>
            <a:endParaRPr>
              <a:highlight>
                <a:srgbClr val="00FFFF"/>
              </a:highlight>
            </a:endParaRPr>
          </a:p>
        </p:txBody>
      </p:sp>
      <p:sp>
        <p:nvSpPr>
          <p:cNvPr id="316" name="Google Shape;316;p47"/>
          <p:cNvSpPr txBox="1"/>
          <p:nvPr/>
        </p:nvSpPr>
        <p:spPr>
          <a:xfrm>
            <a:off x="485400" y="4297434"/>
            <a:ext cx="11221200" cy="984845"/>
          </a:xfrm>
          <a:prstGeom prst="rect">
            <a:avLst/>
          </a:prstGeom>
          <a:noFill/>
          <a:ln>
            <a:noFill/>
          </a:ln>
        </p:spPr>
        <p:txBody>
          <a:bodyPr spcFirstLastPara="1" wrap="square" lIns="121900" tIns="121900" rIns="121900" bIns="121900" anchor="t" anchorCtr="0">
            <a:spAutoFit/>
          </a:bodyPr>
          <a:lstStyle/>
          <a:p>
            <a:r>
              <a:rPr lang="pt-BR" sz="2400" u="sng">
                <a:solidFill>
                  <a:schemeClr val="hlink"/>
                </a:solidFill>
                <a:hlinkClick r:id="rId3"/>
              </a:rPr>
              <a:t>https://anchor.fm/eraumavezumpodcast/episodes/Amizade-em-Forma-de-Corao-esoavu/a-a4v1n3m</a:t>
            </a:r>
            <a:endParaRPr sz="2400"/>
          </a:p>
        </p:txBody>
      </p:sp>
      <p:pic>
        <p:nvPicPr>
          <p:cNvPr id="317" name="Google Shape;317;p47"/>
          <p:cNvPicPr preferRelativeResize="0"/>
          <p:nvPr/>
        </p:nvPicPr>
        <p:blipFill>
          <a:blip r:embed="rId4">
            <a:alphaModFix/>
          </a:blip>
          <a:stretch>
            <a:fillRect/>
          </a:stretch>
        </p:blipFill>
        <p:spPr>
          <a:xfrm>
            <a:off x="632934" y="1707933"/>
            <a:ext cx="10528300" cy="2489200"/>
          </a:xfrm>
          <a:prstGeom prst="rect">
            <a:avLst/>
          </a:prstGeom>
          <a:noFill/>
          <a:ln>
            <a:noFill/>
          </a:ln>
        </p:spPr>
      </p:pic>
      <p:sp>
        <p:nvSpPr>
          <p:cNvPr id="318" name="Google Shape;318;p47"/>
          <p:cNvSpPr txBox="1"/>
          <p:nvPr/>
        </p:nvSpPr>
        <p:spPr>
          <a:xfrm>
            <a:off x="125333" y="5872801"/>
            <a:ext cx="11826400" cy="861542"/>
          </a:xfrm>
          <a:prstGeom prst="rect">
            <a:avLst/>
          </a:prstGeom>
          <a:noFill/>
          <a:ln>
            <a:noFill/>
          </a:ln>
        </p:spPr>
        <p:txBody>
          <a:bodyPr spcFirstLastPara="1" wrap="square" lIns="121900" tIns="121900" rIns="121900" bIns="121900" anchor="t" anchorCtr="0">
            <a:spAutoFit/>
          </a:bodyPr>
          <a:lstStyle/>
          <a:p>
            <a:r>
              <a:rPr lang="pt-BR" sz="1333"/>
              <a:t>FONTE: Secretaria de Educação Básica do Ministério da Educação. Uso de Recursos Educacionais Digitais. https://avamec.mec.gov.br/#/instituicao/seb/curso/10761/unidade/5481/acessar?continue=true</a:t>
            </a:r>
            <a:endParaRPr sz="1333"/>
          </a:p>
          <a:p>
            <a:r>
              <a:rPr lang="pt-BR" sz="1333"/>
              <a:t>AVAMEC, </a:t>
            </a:r>
            <a:endParaRPr sz="1333"/>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48"/>
          <p:cNvSpPr txBox="1">
            <a:spLocks noGrp="1"/>
          </p:cNvSpPr>
          <p:nvPr>
            <p:ph type="title"/>
          </p:nvPr>
        </p:nvSpPr>
        <p:spPr>
          <a:xfrm>
            <a:off x="415600" y="324767"/>
            <a:ext cx="11360800" cy="763600"/>
          </a:xfrm>
          <a:prstGeom prst="rect">
            <a:avLst/>
          </a:prstGeom>
        </p:spPr>
        <p:txBody>
          <a:bodyPr spcFirstLastPara="1" vert="horz" wrap="square" lIns="121900" tIns="121900" rIns="121900" bIns="121900" rtlCol="0" anchor="t" anchorCtr="0">
            <a:normAutofit fontScale="90000"/>
          </a:bodyPr>
          <a:lstStyle/>
          <a:p>
            <a:r>
              <a:rPr lang="pt-BR">
                <a:highlight>
                  <a:srgbClr val="00FFFF"/>
                </a:highlight>
              </a:rPr>
              <a:t>RED JOGO</a:t>
            </a:r>
            <a:endParaRPr>
              <a:highlight>
                <a:srgbClr val="00FFFF"/>
              </a:highlight>
            </a:endParaRPr>
          </a:p>
        </p:txBody>
      </p:sp>
      <p:pic>
        <p:nvPicPr>
          <p:cNvPr id="324" name="Google Shape;324;p48"/>
          <p:cNvPicPr preferRelativeResize="0"/>
          <p:nvPr/>
        </p:nvPicPr>
        <p:blipFill>
          <a:blip r:embed="rId3">
            <a:alphaModFix/>
          </a:blip>
          <a:stretch>
            <a:fillRect/>
          </a:stretch>
        </p:blipFill>
        <p:spPr>
          <a:xfrm>
            <a:off x="575134" y="1203034"/>
            <a:ext cx="6207132" cy="4299100"/>
          </a:xfrm>
          <a:prstGeom prst="rect">
            <a:avLst/>
          </a:prstGeom>
          <a:noFill/>
          <a:ln>
            <a:noFill/>
          </a:ln>
        </p:spPr>
      </p:pic>
      <p:sp>
        <p:nvSpPr>
          <p:cNvPr id="325" name="Google Shape;325;p48"/>
          <p:cNvSpPr txBox="1"/>
          <p:nvPr/>
        </p:nvSpPr>
        <p:spPr>
          <a:xfrm>
            <a:off x="6927600" y="2279067"/>
            <a:ext cx="4848800" cy="1781794"/>
          </a:xfrm>
          <a:prstGeom prst="rect">
            <a:avLst/>
          </a:prstGeom>
          <a:noFill/>
          <a:ln>
            <a:noFill/>
          </a:ln>
        </p:spPr>
        <p:txBody>
          <a:bodyPr spcFirstLastPara="1" wrap="square" lIns="121900" tIns="121900" rIns="121900" bIns="121900" anchor="t" anchorCtr="0">
            <a:spAutoFit/>
          </a:bodyPr>
          <a:lstStyle/>
          <a:p>
            <a:pPr algn="ctr">
              <a:lnSpc>
                <a:spcPct val="115000"/>
              </a:lnSpc>
              <a:spcBef>
                <a:spcPts val="1600"/>
              </a:spcBef>
            </a:pPr>
            <a:r>
              <a:rPr lang="pt-BR" sz="1733">
                <a:solidFill>
                  <a:srgbClr val="4A4A4A"/>
                </a:solidFill>
                <a:highlight>
                  <a:srgbClr val="FFFFFF"/>
                </a:highlight>
                <a:latin typeface="Times New Roman"/>
                <a:ea typeface="Times New Roman"/>
                <a:cs typeface="Times New Roman"/>
                <a:sym typeface="Times New Roman"/>
              </a:rPr>
              <a:t>Fonte: Iguinho</a:t>
            </a:r>
            <a:endParaRPr sz="1733">
              <a:solidFill>
                <a:srgbClr val="4A4A4A"/>
              </a:solidFill>
              <a:highlight>
                <a:srgbClr val="FFFFFF"/>
              </a:highlight>
              <a:latin typeface="Times New Roman"/>
              <a:ea typeface="Times New Roman"/>
              <a:cs typeface="Times New Roman"/>
              <a:sym typeface="Times New Roman"/>
            </a:endParaRPr>
          </a:p>
          <a:p>
            <a:pPr algn="ctr">
              <a:lnSpc>
                <a:spcPct val="115000"/>
              </a:lnSpc>
              <a:spcBef>
                <a:spcPts val="1600"/>
              </a:spcBef>
              <a:spcAft>
                <a:spcPts val="1600"/>
              </a:spcAft>
            </a:pPr>
            <a:r>
              <a:rPr lang="pt-BR" sz="1733">
                <a:solidFill>
                  <a:srgbClr val="4A4A4A"/>
                </a:solidFill>
                <a:highlight>
                  <a:srgbClr val="FFFFFF"/>
                </a:highlight>
                <a:latin typeface="Times New Roman"/>
                <a:ea typeface="Times New Roman"/>
                <a:cs typeface="Times New Roman"/>
                <a:sym typeface="Times New Roman"/>
              </a:rPr>
              <a:t>Disponível em </a:t>
            </a:r>
            <a:r>
              <a:rPr lang="pt-BR" sz="1733">
                <a:solidFill>
                  <a:srgbClr val="BF315E"/>
                </a:solidFill>
                <a:highlight>
                  <a:srgbClr val="FFFFFF"/>
                </a:highlight>
                <a:uFill>
                  <a:noFill/>
                </a:u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https://iguinho.com.br/jogo-mapa-brasil.html</a:t>
            </a:r>
            <a:endParaRPr sz="1733">
              <a:solidFill>
                <a:srgbClr val="BF315E"/>
              </a:solidFill>
              <a:highlight>
                <a:srgbClr val="FFFFFF"/>
              </a:highlight>
              <a:latin typeface="Times New Roman"/>
              <a:ea typeface="Times New Roman"/>
              <a:cs typeface="Times New Roman"/>
              <a:sym typeface="Times New Roman"/>
            </a:endParaRPr>
          </a:p>
        </p:txBody>
      </p:sp>
      <p:sp>
        <p:nvSpPr>
          <p:cNvPr id="326" name="Google Shape;326;p48"/>
          <p:cNvSpPr txBox="1"/>
          <p:nvPr/>
        </p:nvSpPr>
        <p:spPr>
          <a:xfrm>
            <a:off x="125333" y="5872801"/>
            <a:ext cx="11826400" cy="861542"/>
          </a:xfrm>
          <a:prstGeom prst="rect">
            <a:avLst/>
          </a:prstGeom>
          <a:noFill/>
          <a:ln>
            <a:noFill/>
          </a:ln>
        </p:spPr>
        <p:txBody>
          <a:bodyPr spcFirstLastPara="1" wrap="square" lIns="121900" tIns="121900" rIns="121900" bIns="121900" anchor="t" anchorCtr="0">
            <a:spAutoFit/>
          </a:bodyPr>
          <a:lstStyle/>
          <a:p>
            <a:r>
              <a:rPr lang="pt-BR" sz="1333"/>
              <a:t>FONTE: Secretaria de Educação Básica do Ministério da Educação. Uso de Recursos Educacionais Digitais. https://avamec.mec.gov.br/#/instituicao/seb/curso/10761/unidade/5481/acessar?continue=true</a:t>
            </a:r>
            <a:endParaRPr sz="1333"/>
          </a:p>
          <a:p>
            <a:r>
              <a:rPr lang="pt-BR" sz="1333"/>
              <a:t>AVAMEC, </a:t>
            </a:r>
            <a:endParaRPr sz="1333"/>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49"/>
          <p:cNvSpPr txBox="1">
            <a:spLocks noGrp="1"/>
          </p:cNvSpPr>
          <p:nvPr>
            <p:ph type="title"/>
          </p:nvPr>
        </p:nvSpPr>
        <p:spPr>
          <a:prstGeom prst="rect">
            <a:avLst/>
          </a:prstGeom>
        </p:spPr>
        <p:txBody>
          <a:bodyPr spcFirstLastPara="1" vert="horz" wrap="square" lIns="121900" tIns="121900" rIns="121900" bIns="121900" rtlCol="0" anchor="t" anchorCtr="0">
            <a:normAutofit fontScale="90000"/>
          </a:bodyPr>
          <a:lstStyle/>
          <a:p>
            <a:r>
              <a:rPr lang="pt-BR"/>
              <a:t>parada para REVISÃO... CONTA-ME O QUE ENTENDEU SOBRE RED:</a:t>
            </a:r>
            <a:endParaRPr/>
          </a:p>
        </p:txBody>
      </p:sp>
      <p:sp>
        <p:nvSpPr>
          <p:cNvPr id="332" name="Google Shape;332;p49"/>
          <p:cNvSpPr txBox="1">
            <a:spLocks noGrp="1"/>
          </p:cNvSpPr>
          <p:nvPr>
            <p:ph type="body" idx="1"/>
          </p:nvPr>
        </p:nvSpPr>
        <p:spPr>
          <a:xfrm>
            <a:off x="415600" y="2253133"/>
            <a:ext cx="10958400" cy="4453600"/>
          </a:xfrm>
          <a:prstGeom prst="rect">
            <a:avLst/>
          </a:prstGeom>
        </p:spPr>
        <p:txBody>
          <a:bodyPr spcFirstLastPara="1" vert="horz" wrap="square" lIns="121900" tIns="121900" rIns="121900" bIns="121900" rtlCol="0" anchor="t" anchorCtr="0">
            <a:normAutofit/>
          </a:bodyPr>
          <a:lstStyle/>
          <a:p>
            <a:pPr marL="0" indent="0">
              <a:buNone/>
            </a:pPr>
            <a:endParaRPr/>
          </a:p>
          <a:p>
            <a:pPr marL="0" indent="0">
              <a:spcBef>
                <a:spcPts val="1600"/>
              </a:spcBef>
              <a:buNone/>
            </a:pPr>
            <a:endParaRPr/>
          </a:p>
          <a:p>
            <a:pPr marL="0" indent="0">
              <a:spcBef>
                <a:spcPts val="1600"/>
              </a:spcBef>
              <a:buNone/>
            </a:pPr>
            <a:r>
              <a:rPr lang="pt-BR"/>
              <a:t>Acesse o link Classificação dos RED:</a:t>
            </a:r>
            <a:endParaRPr/>
          </a:p>
          <a:p>
            <a:pPr marL="0" indent="0">
              <a:spcBef>
                <a:spcPts val="1600"/>
              </a:spcBef>
              <a:buNone/>
            </a:pPr>
            <a:r>
              <a:rPr lang="pt-BR" u="sng">
                <a:solidFill>
                  <a:schemeClr val="hlink"/>
                </a:solidFill>
                <a:hlinkClick r:id="rId3"/>
              </a:rPr>
              <a:t>https://forms.gle/WpLBuYmALCmyMyuM8</a:t>
            </a:r>
            <a:endParaRPr/>
          </a:p>
          <a:p>
            <a:pPr marL="0" indent="0">
              <a:spcBef>
                <a:spcPts val="1600"/>
              </a:spcBef>
              <a:buNone/>
            </a:pPr>
            <a:endParaRPr/>
          </a:p>
          <a:p>
            <a:pPr marL="0" indent="0">
              <a:spcBef>
                <a:spcPts val="1600"/>
              </a:spcBef>
              <a:spcAft>
                <a:spcPts val="160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50"/>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pPr algn="ctr">
              <a:lnSpc>
                <a:spcPct val="177272"/>
              </a:lnSpc>
              <a:spcBef>
                <a:spcPts val="1600"/>
              </a:spcBef>
              <a:buClr>
                <a:schemeClr val="dk1"/>
              </a:buClr>
              <a:buSzPts val="1100"/>
            </a:pPr>
            <a:r>
              <a:rPr lang="pt-BR" sz="2933" b="1">
                <a:solidFill>
                  <a:srgbClr val="363636"/>
                </a:solidFill>
                <a:latin typeface="Times New Roman"/>
                <a:ea typeface="Times New Roman"/>
                <a:cs typeface="Times New Roman"/>
                <a:sym typeface="Times New Roman"/>
              </a:rPr>
              <a:t>ONDE ENCONTRAR RECURSOS EDUCACIONAIS DIGITAIS?</a:t>
            </a:r>
            <a:endParaRPr sz="2933" b="1">
              <a:solidFill>
                <a:srgbClr val="363636"/>
              </a:solidFill>
              <a:latin typeface="Times New Roman"/>
              <a:ea typeface="Times New Roman"/>
              <a:cs typeface="Times New Roman"/>
              <a:sym typeface="Times New Roman"/>
            </a:endParaRPr>
          </a:p>
          <a:p>
            <a:pPr algn="ctr">
              <a:spcBef>
                <a:spcPts val="1600"/>
              </a:spcBef>
            </a:pPr>
            <a:endParaRPr sz="2933"/>
          </a:p>
        </p:txBody>
      </p:sp>
      <p:sp>
        <p:nvSpPr>
          <p:cNvPr id="338" name="Google Shape;338;p50"/>
          <p:cNvSpPr txBox="1">
            <a:spLocks noGrp="1"/>
          </p:cNvSpPr>
          <p:nvPr>
            <p:ph type="body" idx="1"/>
          </p:nvPr>
        </p:nvSpPr>
        <p:spPr>
          <a:xfrm>
            <a:off x="415600" y="1536633"/>
            <a:ext cx="5333200" cy="612000"/>
          </a:xfrm>
          <a:prstGeom prst="rect">
            <a:avLst/>
          </a:prstGeom>
        </p:spPr>
        <p:txBody>
          <a:bodyPr spcFirstLastPara="1" vert="horz" wrap="square" lIns="121900" tIns="121900" rIns="121900" bIns="121900" rtlCol="0" anchor="t" anchorCtr="0">
            <a:noAutofit/>
          </a:bodyPr>
          <a:lstStyle/>
          <a:p>
            <a:pPr marL="0" indent="0" algn="ctr">
              <a:buClr>
                <a:schemeClr val="dk1"/>
              </a:buClr>
              <a:buSzPts val="1100"/>
              <a:buNone/>
            </a:pPr>
            <a:r>
              <a:rPr lang="pt-BR" sz="2000"/>
              <a:t>PORTAL DO PROFESSOR</a:t>
            </a:r>
            <a:endParaRPr sz="2000"/>
          </a:p>
          <a:p>
            <a:pPr marL="0" indent="0" algn="ctr">
              <a:spcBef>
                <a:spcPts val="1600"/>
              </a:spcBef>
              <a:spcAft>
                <a:spcPts val="1600"/>
              </a:spcAft>
              <a:buNone/>
            </a:pPr>
            <a:endParaRPr sz="2000"/>
          </a:p>
        </p:txBody>
      </p:sp>
      <p:sp>
        <p:nvSpPr>
          <p:cNvPr id="339" name="Google Shape;339;p50"/>
          <p:cNvSpPr txBox="1">
            <a:spLocks noGrp="1"/>
          </p:cNvSpPr>
          <p:nvPr>
            <p:ph type="body" idx="2"/>
          </p:nvPr>
        </p:nvSpPr>
        <p:spPr>
          <a:xfrm>
            <a:off x="6286933" y="1548400"/>
            <a:ext cx="5333200" cy="683600"/>
          </a:xfrm>
          <a:prstGeom prst="rect">
            <a:avLst/>
          </a:prstGeom>
        </p:spPr>
        <p:txBody>
          <a:bodyPr spcFirstLastPara="1" vert="horz" wrap="square" lIns="121900" tIns="121900" rIns="121900" bIns="121900" rtlCol="0" anchor="ctr" anchorCtr="0">
            <a:noAutofit/>
          </a:bodyPr>
          <a:lstStyle/>
          <a:p>
            <a:pPr marL="0" indent="0">
              <a:lnSpc>
                <a:spcPct val="95000"/>
              </a:lnSpc>
              <a:buClr>
                <a:schemeClr val="dk1"/>
              </a:buClr>
              <a:buSzPts val="275"/>
              <a:buNone/>
            </a:pPr>
            <a:r>
              <a:rPr lang="pt-BR" sz="1533"/>
              <a:t>·          </a:t>
            </a:r>
            <a:endParaRPr sz="2000"/>
          </a:p>
          <a:p>
            <a:pPr marL="0" indent="0" algn="ctr">
              <a:lnSpc>
                <a:spcPct val="95000"/>
              </a:lnSpc>
              <a:spcBef>
                <a:spcPts val="1600"/>
              </a:spcBef>
              <a:buClr>
                <a:schemeClr val="dk1"/>
              </a:buClr>
              <a:buSzPts val="275"/>
              <a:buNone/>
            </a:pPr>
            <a:r>
              <a:rPr lang="pt-BR" sz="2000"/>
              <a:t>Portal eduCAPES</a:t>
            </a:r>
            <a:endParaRPr sz="2000"/>
          </a:p>
          <a:p>
            <a:pPr marL="0" indent="0">
              <a:lnSpc>
                <a:spcPct val="95000"/>
              </a:lnSpc>
              <a:spcBef>
                <a:spcPts val="1600"/>
              </a:spcBef>
              <a:spcAft>
                <a:spcPts val="1600"/>
              </a:spcAft>
              <a:buSzPts val="275"/>
              <a:buNone/>
            </a:pPr>
            <a:endParaRPr sz="1533"/>
          </a:p>
        </p:txBody>
      </p:sp>
      <p:pic>
        <p:nvPicPr>
          <p:cNvPr id="340" name="Google Shape;340;p50"/>
          <p:cNvPicPr preferRelativeResize="0"/>
          <p:nvPr/>
        </p:nvPicPr>
        <p:blipFill>
          <a:blip r:embed="rId3">
            <a:alphaModFix/>
          </a:blip>
          <a:stretch>
            <a:fillRect/>
          </a:stretch>
        </p:blipFill>
        <p:spPr>
          <a:xfrm>
            <a:off x="540933" y="2148618"/>
            <a:ext cx="5461000" cy="2857500"/>
          </a:xfrm>
          <a:prstGeom prst="rect">
            <a:avLst/>
          </a:prstGeom>
          <a:noFill/>
          <a:ln>
            <a:noFill/>
          </a:ln>
        </p:spPr>
      </p:pic>
      <p:sp>
        <p:nvSpPr>
          <p:cNvPr id="341" name="Google Shape;341;p50"/>
          <p:cNvSpPr txBox="1"/>
          <p:nvPr/>
        </p:nvSpPr>
        <p:spPr>
          <a:xfrm>
            <a:off x="984833" y="4977867"/>
            <a:ext cx="4530400" cy="1222858"/>
          </a:xfrm>
          <a:prstGeom prst="rect">
            <a:avLst/>
          </a:prstGeom>
          <a:noFill/>
          <a:ln>
            <a:noFill/>
          </a:ln>
        </p:spPr>
        <p:txBody>
          <a:bodyPr spcFirstLastPara="1" wrap="square" lIns="121900" tIns="121900" rIns="121900" bIns="121900" anchor="t" anchorCtr="0">
            <a:spAutoFit/>
          </a:bodyPr>
          <a:lstStyle/>
          <a:p>
            <a:pPr algn="ctr">
              <a:lnSpc>
                <a:spcPct val="115000"/>
              </a:lnSpc>
              <a:spcBef>
                <a:spcPts val="1600"/>
              </a:spcBef>
              <a:spcAft>
                <a:spcPts val="1600"/>
              </a:spcAft>
            </a:pPr>
            <a:r>
              <a:rPr lang="pt-BR" sz="1600">
                <a:solidFill>
                  <a:schemeClr val="dk1"/>
                </a:solidFill>
              </a:rPr>
              <a:t>Fonte: </a:t>
            </a:r>
            <a:r>
              <a:rPr lang="pt-BR" sz="1600" u="sng">
                <a:solidFill>
                  <a:srgbClr val="BF315E"/>
                </a:solidFill>
                <a:hlinkClick r:id="rId4">
                  <a:extLst>
                    <a:ext uri="{A12FA001-AC4F-418D-AE19-62706E023703}">
                      <ahyp:hlinkClr xmlns:ahyp="http://schemas.microsoft.com/office/drawing/2018/hyperlinkcolor" val="tx"/>
                    </a:ext>
                  </a:extLst>
                </a:hlinkClick>
              </a:rPr>
              <a:t>http://portaldoprofessor.mec.gov.br/index.html</a:t>
            </a:r>
            <a:endParaRPr sz="1600" u="sng">
              <a:solidFill>
                <a:srgbClr val="BF315E"/>
              </a:solidFill>
            </a:endParaRPr>
          </a:p>
        </p:txBody>
      </p:sp>
      <p:pic>
        <p:nvPicPr>
          <p:cNvPr id="342" name="Google Shape;342;p50"/>
          <p:cNvPicPr preferRelativeResize="0"/>
          <p:nvPr/>
        </p:nvPicPr>
        <p:blipFill>
          <a:blip r:embed="rId5">
            <a:alphaModFix/>
          </a:blip>
          <a:stretch>
            <a:fillRect/>
          </a:stretch>
        </p:blipFill>
        <p:spPr>
          <a:xfrm>
            <a:off x="6223033" y="2423434"/>
            <a:ext cx="5461000" cy="2070100"/>
          </a:xfrm>
          <a:prstGeom prst="rect">
            <a:avLst/>
          </a:prstGeom>
          <a:noFill/>
          <a:ln>
            <a:noFill/>
          </a:ln>
        </p:spPr>
      </p:pic>
      <p:sp>
        <p:nvSpPr>
          <p:cNvPr id="343" name="Google Shape;343;p50"/>
          <p:cNvSpPr txBox="1"/>
          <p:nvPr/>
        </p:nvSpPr>
        <p:spPr>
          <a:xfrm>
            <a:off x="7270800" y="5006134"/>
            <a:ext cx="4000000" cy="1506013"/>
          </a:xfrm>
          <a:prstGeom prst="rect">
            <a:avLst/>
          </a:prstGeom>
          <a:noFill/>
          <a:ln>
            <a:noFill/>
          </a:ln>
        </p:spPr>
        <p:txBody>
          <a:bodyPr spcFirstLastPara="1" wrap="square" lIns="121900" tIns="121900" rIns="121900" bIns="121900" anchor="t" anchorCtr="0">
            <a:spAutoFit/>
          </a:bodyPr>
          <a:lstStyle/>
          <a:p>
            <a:pPr algn="ctr">
              <a:lnSpc>
                <a:spcPct val="115000"/>
              </a:lnSpc>
              <a:spcBef>
                <a:spcPts val="1600"/>
              </a:spcBef>
              <a:spcAft>
                <a:spcPts val="1600"/>
              </a:spcAft>
            </a:pPr>
            <a:r>
              <a:rPr lang="pt-BR" sz="2400">
                <a:solidFill>
                  <a:srgbClr val="4A4A4A"/>
                </a:solidFill>
                <a:highlight>
                  <a:srgbClr val="FFFFFF"/>
                </a:highlight>
                <a:latin typeface="Times New Roman"/>
                <a:ea typeface="Times New Roman"/>
                <a:cs typeface="Times New Roman"/>
                <a:sym typeface="Times New Roman"/>
              </a:rPr>
              <a:t>Fonte: </a:t>
            </a:r>
            <a:r>
              <a:rPr lang="pt-BR" sz="2400" u="sng">
                <a:solidFill>
                  <a:srgbClr val="BF315E"/>
                </a:solidFill>
                <a:highlight>
                  <a:srgbClr val="FFFFFF"/>
                </a:highlight>
                <a:latin typeface="Times New Roman"/>
                <a:ea typeface="Times New Roman"/>
                <a:cs typeface="Times New Roman"/>
                <a:sym typeface="Times New Roman"/>
                <a:hlinkClick r:id="rId6">
                  <a:extLst>
                    <a:ext uri="{A12FA001-AC4F-418D-AE19-62706E023703}">
                      <ahyp:hlinkClr xmlns:ahyp="http://schemas.microsoft.com/office/drawing/2018/hyperlinkcolor" val="tx"/>
                    </a:ext>
                  </a:extLst>
                </a:hlinkClick>
              </a:rPr>
              <a:t>https://educapes.capes.gov.br/</a:t>
            </a:r>
            <a:endParaRPr sz="2400" u="sng">
              <a:solidFill>
                <a:srgbClr val="BF315E"/>
              </a:solidFill>
              <a:highlight>
                <a:srgbClr val="FFFFFF"/>
              </a:highlight>
              <a:latin typeface="Times New Roman"/>
              <a:ea typeface="Times New Roman"/>
              <a:cs typeface="Times New Roman"/>
              <a:sym typeface="Times New Roman"/>
            </a:endParaRPr>
          </a:p>
        </p:txBody>
      </p:sp>
      <p:sp>
        <p:nvSpPr>
          <p:cNvPr id="344" name="Google Shape;344;p50"/>
          <p:cNvSpPr txBox="1"/>
          <p:nvPr/>
        </p:nvSpPr>
        <p:spPr>
          <a:xfrm>
            <a:off x="125333" y="5872801"/>
            <a:ext cx="11826400" cy="861542"/>
          </a:xfrm>
          <a:prstGeom prst="rect">
            <a:avLst/>
          </a:prstGeom>
          <a:noFill/>
          <a:ln>
            <a:noFill/>
          </a:ln>
        </p:spPr>
        <p:txBody>
          <a:bodyPr spcFirstLastPara="1" wrap="square" lIns="121900" tIns="121900" rIns="121900" bIns="121900" anchor="t" anchorCtr="0">
            <a:spAutoFit/>
          </a:bodyPr>
          <a:lstStyle/>
          <a:p>
            <a:r>
              <a:rPr lang="pt-BR" sz="1333"/>
              <a:t>FONTE: Secretaria de Educação Básica do Ministério da Educação. Uso de Recursos Educacionais Digitais. https://avamec.mec.gov.br/#/instituicao/seb/curso/10761/unidade/5481/acessar?continue=true</a:t>
            </a:r>
            <a:endParaRPr sz="1333"/>
          </a:p>
          <a:p>
            <a:r>
              <a:rPr lang="pt-BR" sz="1333"/>
              <a:t>AVAMEC, </a:t>
            </a:r>
            <a:endParaRPr sz="1333"/>
          </a:p>
        </p:txBody>
      </p:sp>
    </p:spTree>
  </p:cSld>
  <p:clrMapOvr>
    <a:masterClrMapping/>
  </p:clrMapOvr>
</p:sld>
</file>

<file path=ppt/theme/theme1.xml><?xml version="1.0" encoding="utf-8"?>
<a:theme xmlns:a="http://schemas.openxmlformats.org/drawingml/2006/main" name="Retrospectiva">
  <a:themeElements>
    <a:clrScheme name="Retrospectiva">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iv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7</TotalTime>
  <Words>4444</Words>
  <Application>Microsoft Office PowerPoint</Application>
  <PresentationFormat>Widescreen</PresentationFormat>
  <Paragraphs>232</Paragraphs>
  <Slides>34</Slides>
  <Notes>33</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34</vt:i4>
      </vt:variant>
    </vt:vector>
  </HeadingPairs>
  <TitlesOfParts>
    <vt:vector size="41" baseType="lpstr">
      <vt:lpstr>Arial</vt:lpstr>
      <vt:lpstr>Calibri</vt:lpstr>
      <vt:lpstr>Calibri Light</vt:lpstr>
      <vt:lpstr>Comic Sans MS</vt:lpstr>
      <vt:lpstr>Roboto</vt:lpstr>
      <vt:lpstr>Times New Roman</vt:lpstr>
      <vt:lpstr>Retrospectiva</vt:lpstr>
      <vt:lpstr>MÓDULO 3</vt:lpstr>
      <vt:lpstr>VAMOS CONHECER OS TIPOS DE RECURSOS</vt:lpstr>
      <vt:lpstr>RED DE ANIMAÇÃO</vt:lpstr>
      <vt:lpstr>RED DE SIMULAÇÃO </vt:lpstr>
      <vt:lpstr>RED DO TIPO TUTORIAL </vt:lpstr>
      <vt:lpstr>RED ÁUDIO</vt:lpstr>
      <vt:lpstr>RED JOGO</vt:lpstr>
      <vt:lpstr>parada para REVISÃO... CONTA-ME O QUE ENTENDEU SOBRE RED:</vt:lpstr>
      <vt:lpstr>ONDE ENCONTRAR RECURSOS EDUCACIONAIS DIGITAIS? </vt:lpstr>
      <vt:lpstr>ONDE ENCONTRAR RECURSOS EDUCACIONAIS DIGITAIS? </vt:lpstr>
      <vt:lpstr>MEC RED</vt:lpstr>
      <vt:lpstr>PLATAFORMA CURRÍCULO +</vt:lpstr>
      <vt:lpstr>ESCOLA DIGITAL</vt:lpstr>
      <vt:lpstr>Plataforma Integrada de Recursos Educacionais Digitais do Ministério da Educação. </vt:lpstr>
      <vt:lpstr>DE OLHO NA LISTA - LÍNGUA PORTUGUESA</vt:lpstr>
      <vt:lpstr>DE OLHO NA LISTA - ATIVIDADES LISTADAS NA BNCC - NO CAMPO DA LÍNGUA PORTUGUESA:</vt:lpstr>
      <vt:lpstr>MEU ALBUM GEOMÉTRICO -MATEMÁTICA</vt:lpstr>
      <vt:lpstr>MEU ALBUM GEOMÉTRICO  - ATIVIDADES LISTADAS NA BNCC - NO CAMPO DA MATEMÁTICA:</vt:lpstr>
      <vt:lpstr>MEU ALBUM GEOMÉTRICO  - ATIVIDADES LISTADAS NA BNCC - NO CAMPO DA LÍNGUA PORTUGUESA:</vt:lpstr>
      <vt:lpstr>QUAL É O SEU PEDIDO? LÍNGUA PORTUGUESA</vt:lpstr>
      <vt:lpstr>ATIVIDADES LISTADAS NA BNCC - NO CAMPO DA LÍNGUA PORTUGUESA:</vt:lpstr>
      <vt:lpstr>ATIVIDADES LISTADAS NA BNCC - NO CAMPO DA LÍNGUA PORTUGUESA:</vt:lpstr>
      <vt:lpstr>BRINCANDO COM AS FORMAS - MATEMÁTICA E ARTES</vt:lpstr>
      <vt:lpstr>BRINCANDO COM AS FORMAS  - ATIVIDADES LISTADAS NA BNCC - NO CAMPO DA MATEMÁTICA:</vt:lpstr>
      <vt:lpstr>BRINCANDO COM AS FORMAS  - ATIVIDADES LISTADAS NA BNCC - NO CAMPO DAS ARTES:</vt:lpstr>
      <vt:lpstr>FÁBULAS ANIMADAS - LÍNGUA PORTUGUESA</vt:lpstr>
      <vt:lpstr>FÁBULAS ANIMADAS  - ATIVIDADES LISTADAS NA BNCC - NO CAMPO DA LÍNGUA PORTUGUESA:</vt:lpstr>
      <vt:lpstr>FÁBULAS ANIMADAS  - ATIVIDADES LISTADAS NA BNCC - NO CAMPO DA LÍNGUA PORTUGUESA:</vt:lpstr>
      <vt:lpstr>ILHA DAS OPERAÇÕES - MATEMÁTICA </vt:lpstr>
      <vt:lpstr>ILHA DAS OPERAÇÕES - ATIVIDADES LISTADAS NA BNCC - NO CAMPO DA MATEMÁTICA:</vt:lpstr>
      <vt:lpstr>REVISTA DIGITAL DA CRIANÇA- LÍNGUA PORTUGUESA</vt:lpstr>
      <vt:lpstr>REVISTA DIGITAL DA CRIANÇA - ATIVIDADES LISTADAS NA BNCC - NO CAMPO DA LÍNGUA PORTUGUESA:</vt:lpstr>
      <vt:lpstr>É O BICHO 2.0! - MATEMÁTICA </vt:lpstr>
      <vt:lpstr>É O BICHO - ATIVIDADES LISTADAS NA BNCC - NO CAMPO DA MATEMÁTICA: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MÓDULO 3</dc:title>
  <dc:creator>Karen Santos</dc:creator>
  <cp:lastModifiedBy>Karen Santos</cp:lastModifiedBy>
  <cp:revision>1</cp:revision>
  <dcterms:created xsi:type="dcterms:W3CDTF">2021-06-07T07:47:52Z</dcterms:created>
  <dcterms:modified xsi:type="dcterms:W3CDTF">2021-06-07T07:55:32Z</dcterms:modified>
</cp:coreProperties>
</file>