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Gill Sans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19" Type="http://schemas.openxmlformats.org/officeDocument/2006/relationships/font" Target="fonts/GillSans-bold.fntdata"/><Relationship Id="rId6" Type="http://schemas.openxmlformats.org/officeDocument/2006/relationships/slide" Target="slides/slide2.xml"/><Relationship Id="rId18" Type="http://schemas.openxmlformats.org/officeDocument/2006/relationships/font" Target="fonts/Gill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3a768f1b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c3a768f1bf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3a768f1bf_0_1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3a768f1bf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3a768f1b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c3a768f1bf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3a768f1b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c3a768f1bf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5e9bb5739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5e9bb573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6bdd4bd20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6bdd4bd2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61c3fd73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61c3fd7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440286" y="614407"/>
            <a:ext cx="11309400" cy="118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rtl="0" algn="l">
              <a:spcBef>
                <a:spcPts val="360"/>
              </a:spcBef>
              <a:spcAft>
                <a:spcPts val="0"/>
              </a:spcAft>
              <a:buSzPts val="1656"/>
              <a:buChar char="●"/>
              <a:defRPr/>
            </a:lvl1pPr>
            <a:lvl2pPr indent="-333756" lvl="1" marL="914400" rtl="0" algn="l">
              <a:spcBef>
                <a:spcPts val="600"/>
              </a:spcBef>
              <a:spcAft>
                <a:spcPts val="0"/>
              </a:spcAft>
              <a:buSzPts val="1656"/>
              <a:buChar char="○"/>
              <a:defRPr/>
            </a:lvl2pPr>
            <a:lvl3pPr indent="-333756" lvl="2" marL="1371600" rtl="0" algn="l">
              <a:spcBef>
                <a:spcPts val="600"/>
              </a:spcBef>
              <a:spcAft>
                <a:spcPts val="0"/>
              </a:spcAft>
              <a:buSzPts val="1656"/>
              <a:buChar char="■"/>
              <a:defRPr/>
            </a:lvl3pPr>
            <a:lvl4pPr indent="-333756" lvl="3" marL="1828800" rtl="0" algn="l">
              <a:spcBef>
                <a:spcPts val="600"/>
              </a:spcBef>
              <a:spcAft>
                <a:spcPts val="0"/>
              </a:spcAft>
              <a:buSzPts val="1656"/>
              <a:buChar char="●"/>
              <a:defRPr/>
            </a:lvl4pPr>
            <a:lvl5pPr indent="-333756" lvl="4" marL="2286000" rtl="0" algn="l">
              <a:spcBef>
                <a:spcPts val="600"/>
              </a:spcBef>
              <a:spcAft>
                <a:spcPts val="0"/>
              </a:spcAft>
              <a:buSzPts val="1656"/>
              <a:buChar char="○"/>
              <a:defRPr/>
            </a:lvl5pPr>
            <a:lvl6pPr indent="-333756" lvl="5" marL="2743200" rtl="0" algn="l">
              <a:spcBef>
                <a:spcPts val="600"/>
              </a:spcBef>
              <a:spcAft>
                <a:spcPts val="0"/>
              </a:spcAft>
              <a:buSzPts val="1656"/>
              <a:buChar char="■"/>
              <a:defRPr/>
            </a:lvl6pPr>
            <a:lvl7pPr indent="-333756" lvl="6" marL="3200400" rtl="0" algn="l">
              <a:spcBef>
                <a:spcPts val="600"/>
              </a:spcBef>
              <a:spcAft>
                <a:spcPts val="0"/>
              </a:spcAft>
              <a:buSzPts val="1656"/>
              <a:buChar char="●"/>
              <a:defRPr/>
            </a:lvl7pPr>
            <a:lvl8pPr indent="-333756" lvl="7" marL="3657600" rtl="0" algn="l">
              <a:spcBef>
                <a:spcPts val="600"/>
              </a:spcBef>
              <a:spcAft>
                <a:spcPts val="0"/>
              </a:spcAft>
              <a:buSzPts val="1656"/>
              <a:buChar char="○"/>
              <a:defRPr/>
            </a:lvl8pPr>
            <a:lvl9pPr indent="-333756" lvl="8" marL="4114800" rtl="0" algn="l">
              <a:spcBef>
                <a:spcPts val="600"/>
              </a:spcBef>
              <a:spcAft>
                <a:spcPts val="600"/>
              </a:spcAft>
              <a:buSzPts val="1656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7605951" y="5956137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581192" y="5951811"/>
            <a:ext cx="69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5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161150" y="136850"/>
            <a:ext cx="12030900" cy="20478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Gill Sans"/>
              <a:buNone/>
            </a:pPr>
            <a:r>
              <a:rPr lang="en-US" sz="3709"/>
              <a:t>O USO DE RECURSOS EDUCACIONAIS DIGITAIS COMO SUPORTE PEDAGÓGICO PARA AS AULAS ONLINE</a:t>
            </a:r>
            <a:endParaRPr sz="3709"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2212250" y="2568138"/>
            <a:ext cx="82689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b="1" lang="en-US" sz="2000"/>
              <a:t>ORGANIZADO PELA PROF.ª KAREN SANTOS</a:t>
            </a:r>
            <a:endParaRPr b="1" sz="2000"/>
          </a:p>
        </p:txBody>
      </p:sp>
      <p:pic>
        <p:nvPicPr>
          <p:cNvPr descr="TIC para innovar: octubre 2018"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725" y="3311650"/>
            <a:ext cx="5513000" cy="27398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40074" y="6311400"/>
            <a:ext cx="534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https://2.bp.blogspot.com/-6LlovT59fGw/W75nPK-jiCI/AAAAAAAAHiE/Ej1oIOiU6GIDHMgF4wsk3W5Vg-7mSduGACLcBGAs/s1600/recursos_didacticosdigitales.png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8675" y="2992438"/>
            <a:ext cx="4592425" cy="33782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7701600" y="6219000"/>
            <a:ext cx="449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Fonte: https://media.istockphoto.com/vectors/digital-tree-vector-id936610808?k=6&amp;m=936610808&amp;s=170667a&amp;w=0&amp;h=Pus4Sfy0dA-1CSkhEoig7k4kKt4Bl0t0TOsCzOu53bg=</a:t>
            </a:r>
            <a:endParaRPr sz="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1253425" y="765375"/>
            <a:ext cx="9329100" cy="87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EMENTA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796075" y="2238250"/>
            <a:ext cx="8676300" cy="3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55000"/>
          </a:bodyPr>
          <a:lstStyle/>
          <a:p>
            <a:pPr indent="-367864" lvl="0" marL="45720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US" sz="3987"/>
              <a:t>A cultura digital e a necessidade de usar bem a tecnologia. Recursos educacionais digitais como instrumento de aprendizagem. A cultura digital na BNCC. Possibilidades de uso e produção de recursos educacionais digitais para o ensino remoto. Planejamento de aulas utilizando os recursos educacionais digitais.</a:t>
            </a:r>
            <a:endParaRPr sz="3987"/>
          </a:p>
          <a:p>
            <a:pPr indent="-200844" lvl="0" marL="306000" rtl="0" algn="l">
              <a:spcBef>
                <a:spcPts val="1200"/>
              </a:spcBef>
              <a:spcAft>
                <a:spcPts val="0"/>
              </a:spcAft>
              <a:buSzPct val="69000"/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1744">
            <a:off x="9788555" y="2707378"/>
            <a:ext cx="2397840" cy="2457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953101" y="801176"/>
            <a:ext cx="10285800" cy="80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OBJETIVO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527477" y="2180500"/>
            <a:ext cx="80832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05156" rtl="0" algn="l"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 sz="1900"/>
          </a:p>
          <a:p>
            <a:pPr indent="-200844" lvl="0" marL="306000" rtl="0" algn="l"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-40005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Compreender, utilizar e criar recursos educacionais digitais abertos como instrumentos de aprendizagem do aluno.</a:t>
            </a:r>
            <a:endParaRPr sz="27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200" y="3166325"/>
            <a:ext cx="2516550" cy="20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1073400" y="752050"/>
            <a:ext cx="10045200" cy="9312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CRONOGRAMA DO CURSO - 70h</a:t>
            </a:r>
            <a:endParaRPr b="1"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7900" y="2180500"/>
            <a:ext cx="7216099" cy="40590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38761D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766575" y="716250"/>
            <a:ext cx="10428600" cy="92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3100"/>
              <a:t>	CRONOGRAMA DE ATIVIDADES SÍNCRONAS </a:t>
            </a:r>
            <a:endParaRPr b="1" sz="3100"/>
          </a:p>
        </p:txBody>
      </p:sp>
      <p:grpSp>
        <p:nvGrpSpPr>
          <p:cNvPr id="92" name="Google Shape;92;p18"/>
          <p:cNvGrpSpPr/>
          <p:nvPr/>
        </p:nvGrpSpPr>
        <p:grpSpPr>
          <a:xfrm>
            <a:off x="421150" y="2224375"/>
            <a:ext cx="11522149" cy="4348006"/>
            <a:chOff x="0" y="0"/>
            <a:chExt cx="11554502" cy="4881561"/>
          </a:xfrm>
        </p:grpSpPr>
        <p:sp>
          <p:nvSpPr>
            <p:cNvPr id="93" name="Google Shape;93;p18"/>
            <p:cNvSpPr/>
            <p:nvPr/>
          </p:nvSpPr>
          <p:spPr>
            <a:xfrm>
              <a:off x="0" y="0"/>
              <a:ext cx="11447100" cy="2196600"/>
            </a:xfrm>
            <a:prstGeom prst="roundRect">
              <a:avLst>
                <a:gd fmla="val 10000" name="adj"/>
              </a:avLst>
            </a:prstGeom>
            <a:solidFill>
              <a:srgbClr val="CCD3EA">
                <a:alpha val="89800"/>
              </a:srgbClr>
            </a:solidFill>
            <a:ln cap="flat" cmpd="sng" w="12700">
              <a:solidFill>
                <a:srgbClr val="CCD3EA">
                  <a:alpha val="8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458870" y="252411"/>
              <a:ext cx="2326200" cy="1716000"/>
            </a:xfrm>
            <a:prstGeom prst="roundRect">
              <a:avLst>
                <a:gd fmla="val 10000" name="adj"/>
              </a:avLst>
            </a:prstGeom>
            <a:solidFill>
              <a:srgbClr val="BBEDA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8"/>
            <p:cNvSpPr/>
            <p:nvPr/>
          </p:nvSpPr>
          <p:spPr>
            <a:xfrm rot="10800000">
              <a:off x="344753" y="2196561"/>
              <a:ext cx="2490300" cy="268500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8"/>
            <p:cNvSpPr txBox="1"/>
            <p:nvPr/>
          </p:nvSpPr>
          <p:spPr>
            <a:xfrm>
              <a:off x="497668" y="2262041"/>
              <a:ext cx="2192700" cy="245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70675" lIns="170675" spcFirstLastPara="1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BBEDA6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rgbClr val="45B363"/>
                  </a:solidFill>
                  <a:latin typeface="Calibri"/>
                  <a:ea typeface="Calibri"/>
                  <a:cs typeface="Calibri"/>
                  <a:sym typeface="Calibri"/>
                </a:rPr>
                <a:t>Conceitos</a:t>
              </a:r>
              <a:endParaRPr b="1" sz="3100">
                <a:solidFill>
                  <a:srgbClr val="45B36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rgbClr val="45B363"/>
                  </a:solidFill>
                  <a:latin typeface="Calibri"/>
                  <a:ea typeface="Calibri"/>
                  <a:cs typeface="Calibri"/>
                  <a:sym typeface="Calibri"/>
                </a:rPr>
                <a:t>Oficinas </a:t>
              </a:r>
              <a:endParaRPr b="1" sz="3100">
                <a:solidFill>
                  <a:srgbClr val="45B36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3084093" y="233362"/>
              <a:ext cx="2539500" cy="17301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 rot="10800000">
              <a:off x="3108678" y="2196561"/>
              <a:ext cx="2490300" cy="268500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43BCB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8"/>
            <p:cNvSpPr txBox="1"/>
            <p:nvPr/>
          </p:nvSpPr>
          <p:spPr>
            <a:xfrm>
              <a:off x="3253234" y="2262013"/>
              <a:ext cx="2192700" cy="2457300"/>
            </a:xfrm>
            <a:prstGeom prst="rect">
              <a:avLst/>
            </a:prstGeom>
            <a:solidFill>
              <a:srgbClr val="BBEDA6"/>
            </a:solidFill>
            <a:ln>
              <a:noFill/>
            </a:ln>
          </p:spPr>
          <p:txBody>
            <a:bodyPr anchorCtr="0" anchor="t" bIns="170675" lIns="170675" spcFirstLastPara="1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Sugestões de RED</a:t>
              </a:r>
              <a:endParaRPr b="1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5872511" y="292893"/>
              <a:ext cx="2490300" cy="1611000"/>
            </a:xfrm>
            <a:prstGeom prst="roundRect">
              <a:avLst>
                <a:gd fmla="val 10000" name="adj"/>
              </a:avLst>
            </a:prstGeom>
            <a:solidFill>
              <a:srgbClr val="BBEDA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8"/>
            <p:cNvSpPr/>
            <p:nvPr/>
          </p:nvSpPr>
          <p:spPr>
            <a:xfrm rot="10800000">
              <a:off x="5872730" y="2196554"/>
              <a:ext cx="2629200" cy="268500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45B36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8"/>
            <p:cNvSpPr txBox="1"/>
            <p:nvPr/>
          </p:nvSpPr>
          <p:spPr>
            <a:xfrm>
              <a:off x="5978114" y="2300297"/>
              <a:ext cx="2432100" cy="245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/>
            </a:p>
            <a:p>
              <a:pPr indent="0" lvl="0" marL="0" marR="0" rtl="0" algn="ctr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45B363"/>
                  </a:solidFill>
                  <a:latin typeface="Calibri"/>
                  <a:ea typeface="Calibri"/>
                  <a:cs typeface="Calibri"/>
                  <a:sym typeface="Calibri"/>
                </a:rPr>
                <a:t>Produção de RED</a:t>
              </a:r>
              <a:endParaRPr b="1" sz="2800">
                <a:solidFill>
                  <a:srgbClr val="45B36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45B363"/>
                  </a:solidFill>
                  <a:latin typeface="Calibri"/>
                  <a:ea typeface="Calibri"/>
                  <a:cs typeface="Calibri"/>
                  <a:sym typeface="Calibri"/>
                </a:rPr>
                <a:t>Planejamento</a:t>
              </a:r>
              <a:r>
                <a:rPr b="1"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b="1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8611943" y="292893"/>
              <a:ext cx="2490300" cy="16110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8"/>
            <p:cNvSpPr/>
            <p:nvPr/>
          </p:nvSpPr>
          <p:spPr>
            <a:xfrm rot="10800000">
              <a:off x="8612102" y="2196554"/>
              <a:ext cx="2942400" cy="268500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8"/>
            <p:cNvSpPr txBox="1"/>
            <p:nvPr/>
          </p:nvSpPr>
          <p:spPr>
            <a:xfrm>
              <a:off x="8699459" y="2320506"/>
              <a:ext cx="2747700" cy="2457300"/>
            </a:xfrm>
            <a:prstGeom prst="rect">
              <a:avLst/>
            </a:prstGeom>
            <a:solidFill>
              <a:srgbClr val="BBEDA6"/>
            </a:solidFill>
            <a:ln>
              <a:noFill/>
            </a:ln>
          </p:spPr>
          <p:txBody>
            <a:bodyPr anchorCtr="0" anchor="t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Apresentação</a:t>
              </a:r>
              <a:endParaRPr b="1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Encerramento</a:t>
              </a:r>
              <a:endPara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8"/>
          <p:cNvSpPr/>
          <p:nvPr/>
        </p:nvSpPr>
        <p:spPr>
          <a:xfrm>
            <a:off x="766575" y="2720710"/>
            <a:ext cx="242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MARÇO</a:t>
            </a:r>
            <a:endParaRPr b="1" i="0" sz="5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3703922" y="2720700"/>
            <a:ext cx="1859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5B363"/>
                </a:solidFill>
                <a:latin typeface="Calibri"/>
                <a:ea typeface="Calibri"/>
                <a:cs typeface="Calibri"/>
                <a:sym typeface="Calibri"/>
              </a:rPr>
              <a:t>ABRIL</a:t>
            </a:r>
            <a:endParaRPr b="1" i="0" sz="5400" u="none" cap="none" strike="noStrike">
              <a:solidFill>
                <a:srgbClr val="45B3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6575891" y="2613275"/>
            <a:ext cx="1863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MAIO</a:t>
            </a:r>
            <a:endParaRPr b="1" i="0" sz="5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9146363" y="2720700"/>
            <a:ext cx="2186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45B363"/>
                </a:solidFill>
                <a:latin typeface="Calibri"/>
                <a:ea typeface="Calibri"/>
                <a:cs typeface="Calibri"/>
                <a:sym typeface="Calibri"/>
              </a:rPr>
              <a:t>JUNHO</a:t>
            </a:r>
            <a:endParaRPr b="0" i="0" sz="5400" u="none" cap="none" strike="noStrike">
              <a:solidFill>
                <a:srgbClr val="45B3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855700" y="738725"/>
            <a:ext cx="10599900" cy="9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714"/>
              <a:buFont typeface="Calibri"/>
              <a:buNone/>
            </a:pPr>
            <a:r>
              <a:rPr b="1" lang="en-US" sz="3500"/>
              <a:t>	</a:t>
            </a:r>
            <a:r>
              <a:rPr b="1" lang="en-US" sz="3500">
                <a:solidFill>
                  <a:srgbClr val="000000"/>
                </a:solidFill>
              </a:rPr>
              <a:t>CRONOGRAMA DE ATIVIDADES ASSÍNCRONAS</a:t>
            </a:r>
            <a:endParaRPr b="1" sz="3500">
              <a:solidFill>
                <a:srgbClr val="000000"/>
              </a:solidFill>
            </a:endParaRPr>
          </a:p>
        </p:txBody>
      </p:sp>
      <p:grpSp>
        <p:nvGrpSpPr>
          <p:cNvPr id="115" name="Google Shape;115;p19"/>
          <p:cNvGrpSpPr/>
          <p:nvPr/>
        </p:nvGrpSpPr>
        <p:grpSpPr>
          <a:xfrm>
            <a:off x="855700" y="2224376"/>
            <a:ext cx="10600015" cy="4433922"/>
            <a:chOff x="0" y="0"/>
            <a:chExt cx="11447100" cy="4881561"/>
          </a:xfrm>
        </p:grpSpPr>
        <p:sp>
          <p:nvSpPr>
            <p:cNvPr id="116" name="Google Shape;116;p19"/>
            <p:cNvSpPr/>
            <p:nvPr/>
          </p:nvSpPr>
          <p:spPr>
            <a:xfrm>
              <a:off x="0" y="0"/>
              <a:ext cx="11447100" cy="2196600"/>
            </a:xfrm>
            <a:prstGeom prst="roundRect">
              <a:avLst>
                <a:gd fmla="val 10000" name="adj"/>
              </a:avLst>
            </a:prstGeom>
            <a:solidFill>
              <a:srgbClr val="D0E0E3"/>
            </a:solidFill>
            <a:ln cap="flat" cmpd="sng" w="12700">
              <a:solidFill>
                <a:srgbClr val="CCD3EA">
                  <a:alpha val="8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169084" y="252400"/>
              <a:ext cx="2616000" cy="1716000"/>
            </a:xfrm>
            <a:prstGeom prst="roundRect">
              <a:avLst>
                <a:gd fmla="val 10000" name="adj"/>
              </a:avLst>
            </a:prstGeom>
            <a:solidFill>
              <a:srgbClr val="A4C2F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9"/>
            <p:cNvSpPr/>
            <p:nvPr/>
          </p:nvSpPr>
          <p:spPr>
            <a:xfrm rot="10800000">
              <a:off x="344753" y="2196561"/>
              <a:ext cx="2490300" cy="268500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FFE59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9"/>
            <p:cNvSpPr txBox="1"/>
            <p:nvPr/>
          </p:nvSpPr>
          <p:spPr>
            <a:xfrm>
              <a:off x="454644" y="2293762"/>
              <a:ext cx="2361300" cy="2490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70675" lIns="170675" spcFirstLastPara="1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Atividades Individual/</a:t>
              </a:r>
              <a:endParaRPr b="1" sz="2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Grupo</a:t>
              </a:r>
              <a:endParaRPr b="1" sz="2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3084093" y="233362"/>
              <a:ext cx="2539500" cy="17301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9"/>
            <p:cNvSpPr/>
            <p:nvPr/>
          </p:nvSpPr>
          <p:spPr>
            <a:xfrm rot="10800000">
              <a:off x="3108678" y="2196561"/>
              <a:ext cx="2490300" cy="268500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FFE59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9"/>
            <p:cNvSpPr txBox="1"/>
            <p:nvPr/>
          </p:nvSpPr>
          <p:spPr>
            <a:xfrm>
              <a:off x="3185205" y="2314322"/>
              <a:ext cx="2490300" cy="24906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t" bIns="170675" lIns="170675" spcFirstLastPara="1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chemeClr val="accent1"/>
                </a:solidFill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Atividades Individual/</a:t>
              </a:r>
              <a:endParaRPr b="1"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Grupo</a:t>
              </a:r>
              <a:endParaRPr b="1" sz="2500">
                <a:solidFill>
                  <a:srgbClr val="FFFFFF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872511" y="292893"/>
              <a:ext cx="2490300" cy="1611000"/>
            </a:xfrm>
            <a:prstGeom prst="roundRect">
              <a:avLst>
                <a:gd fmla="val 10000" name="adj"/>
              </a:avLst>
            </a:prstGeom>
            <a:solidFill>
              <a:srgbClr val="9FC5E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 rot="10800000">
              <a:off x="5872603" y="2196561"/>
              <a:ext cx="2490300" cy="268500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FFE59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9"/>
            <p:cNvSpPr txBox="1"/>
            <p:nvPr/>
          </p:nvSpPr>
          <p:spPr>
            <a:xfrm>
              <a:off x="6020545" y="2314322"/>
              <a:ext cx="2361300" cy="2490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0">
                <a:solidFill>
                  <a:schemeClr val="accent1"/>
                </a:solidFill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Atividades Individual/</a:t>
              </a:r>
              <a:endParaRPr b="1" sz="2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25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Grupo</a:t>
              </a:r>
              <a:endParaRPr b="1" sz="15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A72A1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8776525" y="292900"/>
              <a:ext cx="2616000" cy="16110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 rot="10800000">
              <a:off x="8612035" y="2196561"/>
              <a:ext cx="2490300" cy="268500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FFE59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 txBox="1"/>
            <p:nvPr/>
          </p:nvSpPr>
          <p:spPr>
            <a:xfrm>
              <a:off x="8792548" y="2196713"/>
              <a:ext cx="2490300" cy="260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t" bIns="184900" lIns="184900" spcFirstLastPara="1" rIns="184900" wrap="square" tIns="184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Atividade Final</a:t>
              </a:r>
              <a:endParaRPr b="1" i="0" sz="2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19"/>
          <p:cNvSpPr/>
          <p:nvPr/>
        </p:nvSpPr>
        <p:spPr>
          <a:xfrm>
            <a:off x="999350" y="2851085"/>
            <a:ext cx="242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MARÇO</a:t>
            </a:r>
            <a:endParaRPr b="1" i="0" sz="5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3923022" y="2702825"/>
            <a:ext cx="1859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ABRIL</a:t>
            </a:r>
            <a:endParaRPr b="1" i="0" sz="5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6555128" y="2702825"/>
            <a:ext cx="1863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MAIO</a:t>
            </a:r>
            <a:endParaRPr b="1" i="0" sz="5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9168763" y="2702825"/>
            <a:ext cx="2186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JUNHO</a:t>
            </a:r>
            <a:endParaRPr b="0" i="0" sz="5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769950" y="859500"/>
            <a:ext cx="10654200" cy="7161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METODOLOGIA DE CONTEÚDO</a:t>
            </a:r>
            <a:endParaRPr/>
          </a:p>
        </p:txBody>
      </p:sp>
      <p:grpSp>
        <p:nvGrpSpPr>
          <p:cNvPr id="138" name="Google Shape;138;p20"/>
          <p:cNvGrpSpPr/>
          <p:nvPr/>
        </p:nvGrpSpPr>
        <p:grpSpPr>
          <a:xfrm>
            <a:off x="387137" y="5490724"/>
            <a:ext cx="11341129" cy="1206048"/>
            <a:chOff x="2271556" y="2322568"/>
            <a:chExt cx="5288719" cy="643500"/>
          </a:xfrm>
        </p:grpSpPr>
        <p:sp>
          <p:nvSpPr>
            <p:cNvPr id="139" name="Google Shape;139;p20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0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0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2271556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2500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MÓDULO 4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4589075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-43180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2000"/>
                <a:buFont typeface="Roboto"/>
                <a:buChar char="●"/>
              </a:pPr>
              <a:r>
                <a:rPr b="1"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Produção</a:t>
              </a:r>
              <a:r>
                <a:rPr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e </a:t>
              </a:r>
              <a:r>
                <a:rPr b="1"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Planejamento</a:t>
              </a:r>
              <a:r>
                <a:rPr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de atividades (Criando RED para  suas aulas)</a:t>
              </a:r>
              <a:endParaRPr sz="2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4" name="Google Shape;144;p20"/>
          <p:cNvGrpSpPr/>
          <p:nvPr/>
        </p:nvGrpSpPr>
        <p:grpSpPr>
          <a:xfrm>
            <a:off x="387137" y="4263293"/>
            <a:ext cx="11341129" cy="1206048"/>
            <a:chOff x="2271556" y="2322568"/>
            <a:chExt cx="5288719" cy="643500"/>
          </a:xfrm>
        </p:grpSpPr>
        <p:sp>
          <p:nvSpPr>
            <p:cNvPr id="145" name="Google Shape;145;p20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EAD1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2271556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2500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MÓDULO 3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4589075" y="2323750"/>
              <a:ext cx="2971200" cy="642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-43180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2000"/>
                <a:buFont typeface="Roboto"/>
                <a:buChar char="●"/>
              </a:pPr>
              <a:r>
                <a:rPr b="1"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EXEMPLOS DE  RED </a:t>
              </a:r>
              <a:r>
                <a:rPr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(sugestões de atividades utilizando RED) </a:t>
              </a:r>
              <a:endParaRPr sz="2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0" name="Google Shape;150;p20"/>
          <p:cNvGrpSpPr/>
          <p:nvPr/>
        </p:nvGrpSpPr>
        <p:grpSpPr>
          <a:xfrm>
            <a:off x="387137" y="3035844"/>
            <a:ext cx="11341129" cy="1206048"/>
            <a:chOff x="2271556" y="2322568"/>
            <a:chExt cx="5288719" cy="643500"/>
          </a:xfrm>
        </p:grpSpPr>
        <p:sp>
          <p:nvSpPr>
            <p:cNvPr id="151" name="Google Shape;151;p20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0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0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2271556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2500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MÓDULO 2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4589075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-43180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2000"/>
                <a:buFont typeface="Roboto"/>
                <a:buChar char="●"/>
              </a:pPr>
              <a:r>
                <a:rPr b="1"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OFICINA DE EDIÇAO - (edição de vídeo, imagem e áudio)</a:t>
              </a:r>
              <a:endParaRPr b="1" sz="2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6" name="Google Shape;156;p20"/>
          <p:cNvGrpSpPr/>
          <p:nvPr/>
        </p:nvGrpSpPr>
        <p:grpSpPr>
          <a:xfrm>
            <a:off x="411727" y="1808397"/>
            <a:ext cx="11316539" cy="1206048"/>
            <a:chOff x="2283023" y="2322568"/>
            <a:chExt cx="5277252" cy="643500"/>
          </a:xfrm>
        </p:grpSpPr>
        <p:sp>
          <p:nvSpPr>
            <p:cNvPr id="157" name="Google Shape;157;p20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EAD1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2283023" y="2405272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MÓDULO 1</a:t>
              </a:r>
              <a:endParaRPr b="1" sz="25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4589075" y="2323750"/>
              <a:ext cx="2971200" cy="642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-43180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2000"/>
                <a:buFont typeface="Roboto"/>
                <a:buChar char="●"/>
              </a:pPr>
              <a:r>
                <a:rPr b="1"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Abordagem Teórica</a:t>
              </a:r>
              <a:r>
                <a:rPr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- em torno da temática Cultura Digital e Artefatos Educacionais.</a:t>
              </a:r>
              <a:r>
                <a:rPr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  <a:endParaRPr sz="2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43180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2000"/>
                <a:buFont typeface="Roboto"/>
                <a:buChar char="●"/>
              </a:pPr>
              <a:r>
                <a:rPr b="1"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Conceitos e práticas</a:t>
              </a:r>
              <a:r>
                <a:rPr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- RED/REA </a:t>
              </a:r>
              <a:endParaRPr sz="2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type="title"/>
          </p:nvPr>
        </p:nvSpPr>
        <p:spPr>
          <a:xfrm>
            <a:off x="769950" y="859500"/>
            <a:ext cx="10654200" cy="7161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FERRAMENTAS DE INTERAÇÃO DO CURSO</a:t>
            </a:r>
            <a:endParaRPr/>
          </a:p>
        </p:txBody>
      </p: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581200" y="2318625"/>
            <a:ext cx="11029500" cy="823800"/>
          </a:xfrm>
          <a:prstGeom prst="rect">
            <a:avLst/>
          </a:prstGeom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rPr b="1" lang="en-US"/>
              <a:t>MOODLE - FORMULÁRIO - WHATSAPP -  MEET - JAMBOARD - DRIVE</a:t>
            </a:r>
            <a:endParaRPr b="1"/>
          </a:p>
        </p:txBody>
      </p:sp>
      <p:pic>
        <p:nvPicPr>
          <p:cNvPr id="168" name="Google Shape;1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5538" y="3885450"/>
            <a:ext cx="1198950" cy="11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05025" y="4056825"/>
            <a:ext cx="1198950" cy="11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3337" y="4137862"/>
            <a:ext cx="1832775" cy="103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81100" y="3885451"/>
            <a:ext cx="2272346" cy="144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63925" y="3999128"/>
            <a:ext cx="1832774" cy="1217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6800" y="3885450"/>
            <a:ext cx="2272349" cy="144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type="title"/>
          </p:nvPr>
        </p:nvSpPr>
        <p:spPr>
          <a:xfrm>
            <a:off x="505150" y="225092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CONHECENDO NOSSA SALA!</a:t>
            </a:r>
            <a:endParaRPr/>
          </a:p>
        </p:txBody>
      </p:sp>
      <p:pic>
        <p:nvPicPr>
          <p:cNvPr id="179" name="Google Shape;17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400" y="1738051"/>
            <a:ext cx="1318624" cy="131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250" y="3655053"/>
            <a:ext cx="1858200" cy="107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70421">
            <a:off x="8665951" y="1871799"/>
            <a:ext cx="1942824" cy="12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62495">
            <a:off x="10328114" y="3197678"/>
            <a:ext cx="1596021" cy="136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 rotWithShape="1">
          <a:blip r:embed="rId7">
            <a:alphaModFix/>
          </a:blip>
          <a:srcRect b="24657" l="0" r="0" t="4810"/>
          <a:stretch/>
        </p:blipFill>
        <p:spPr>
          <a:xfrm>
            <a:off x="2940850" y="1745150"/>
            <a:ext cx="5550000" cy="3337124"/>
          </a:xfrm>
          <a:prstGeom prst="rect">
            <a:avLst/>
          </a:prstGeom>
          <a:noFill/>
          <a:ln cap="flat" cmpd="sng" w="7620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4" name="Google Shape;184;p22"/>
          <p:cNvSpPr txBox="1"/>
          <p:nvPr/>
        </p:nvSpPr>
        <p:spPr>
          <a:xfrm>
            <a:off x="2714650" y="5490475"/>
            <a:ext cx="577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https://ntenatal.net/ead/course/view.php?id=202</a:t>
            </a:r>
            <a:endParaRPr b="1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