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19" r:id="rId32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34"/>
      <p:bold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Source Code Pro" panose="020B0509030403020204" pitchFamily="49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8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Santos" userId="d1d9e0b342c04186" providerId="LiveId" clId="{D9D90B90-8849-4987-A058-E705DA594129}"/>
    <pc:docChg chg="delSld">
      <pc:chgData name="Karen Santos" userId="d1d9e0b342c04186" providerId="LiveId" clId="{D9D90B90-8849-4987-A058-E705DA594129}" dt="2021-06-07T07:49:18.183" v="0" actId="47"/>
      <pc:docMkLst>
        <pc:docMk/>
      </pc:docMkLst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286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287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288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289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290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291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292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293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294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295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296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297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298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299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300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301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302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303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304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305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306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307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308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309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310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311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312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313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314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315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316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317"/>
        </pc:sldMkLst>
      </pc:sldChg>
      <pc:sldChg chg="del">
        <pc:chgData name="Karen Santos" userId="d1d9e0b342c04186" providerId="LiveId" clId="{D9D90B90-8849-4987-A058-E705DA594129}" dt="2021-06-07T07:49:18.183" v="0" actId="47"/>
        <pc:sldMkLst>
          <pc:docMk/>
          <pc:sldMk cId="0" sldId="3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09260213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d09260213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09260213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09260213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09260213c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09260213c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09260213c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d09260213c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09260213c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09260213c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09260213c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09260213c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09260213c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09260213c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09260213c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09260213c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09260213c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d09260213c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09260213c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d09260213c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e677d51a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e677d51a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09260213c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d09260213c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09260213c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d09260213c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09260213c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d09260213c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d09260213c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d09260213c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d09260213c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d09260213c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09260213c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d09260213c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d09260213c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d09260213c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d09260213c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d09260213c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09260213c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d09260213c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d09260213c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d09260213c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e677d51a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e677d51a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d09260213c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d09260213c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d6e0e94b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d6e0e94b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092602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092602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09260213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09260213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09260213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09260213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09260213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09260213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09260213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09260213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09260213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09260213c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labtime.ufg.br/modulos/educacao-conectada/referencia-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pt_br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du.glogster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t.surveymonkey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dacityteam.org/download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t-br.padlet.com/dashboard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hotpot.uvic.ca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el.ly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maptools.softonic.com.br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8" y="11809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780"/>
              <a:t>RECURSOS EDUCACIONAIS DIGITAIS </a:t>
            </a:r>
            <a:endParaRPr sz="378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705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Profª Karen Santos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RECURSOS EDUCACIONAIS ABERTOS (REAs) </a:t>
            </a:r>
            <a:endParaRPr/>
          </a:p>
        </p:txBody>
      </p:sp>
      <p:sp>
        <p:nvSpPr>
          <p:cNvPr id="133" name="Google Shape;133;p22"/>
          <p:cNvSpPr txBox="1"/>
          <p:nvPr/>
        </p:nvSpPr>
        <p:spPr>
          <a:xfrm>
            <a:off x="152400" y="4653275"/>
            <a:ext cx="577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rgbClr val="595959"/>
                </a:solidFill>
              </a:rPr>
              <a:t>Fonte: http://www.labtime.ufg.br/modulos/educacao-conectada/mod5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6507725" y="3833525"/>
            <a:ext cx="256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Source Code Pro"/>
                <a:ea typeface="Source Code Pro"/>
                <a:cs typeface="Source Code Pro"/>
                <a:sym typeface="Source Code Pro"/>
              </a:rPr>
              <a:t>FONTE:http://www.labtime.ufg.br/modulos/educacao-conectada/img/mod5/sl6/img-1.png</a:t>
            </a:r>
            <a:endParaRPr sz="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5975" y="1769825"/>
            <a:ext cx="2694225" cy="189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152400" y="1276675"/>
            <a:ext cx="62235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>
                <a:highlight>
                  <a:srgbClr val="FFFFFF"/>
                </a:highlight>
              </a:rPr>
              <a:t>O termo </a:t>
            </a:r>
            <a:r>
              <a:rPr lang="pt-BR" sz="1650">
                <a:highlight>
                  <a:srgbClr val="FFF8CC"/>
                </a:highlight>
                <a:uFill>
                  <a:noFill/>
                </a:uFill>
                <a:hlinkClick r:id="rId4"/>
              </a:rPr>
              <a:t>REA</a:t>
            </a:r>
            <a:r>
              <a:rPr lang="pt-BR" sz="1650">
                <a:highlight>
                  <a:srgbClr val="FFFFFF"/>
                </a:highlight>
              </a:rPr>
              <a:t> surgiu no </a:t>
            </a:r>
            <a:r>
              <a:rPr lang="pt-BR" sz="1650" b="1">
                <a:highlight>
                  <a:srgbClr val="FFFFFF"/>
                </a:highlight>
              </a:rPr>
              <a:t>Fórum de 2002</a:t>
            </a:r>
            <a:r>
              <a:rPr lang="pt-BR" sz="1650">
                <a:highlight>
                  <a:srgbClr val="FFFFFF"/>
                </a:highlight>
              </a:rPr>
              <a:t> da </a:t>
            </a:r>
            <a:r>
              <a:rPr lang="pt-BR" sz="1650" b="1">
                <a:highlight>
                  <a:srgbClr val="FFFFFF"/>
                </a:highlight>
              </a:rPr>
              <a:t>Unesco</a:t>
            </a:r>
            <a:r>
              <a:rPr lang="pt-BR" sz="1650">
                <a:highlight>
                  <a:srgbClr val="FFFFFF"/>
                </a:highlight>
              </a:rPr>
              <a:t> sobre </a:t>
            </a:r>
            <a:r>
              <a:rPr lang="pt-BR" sz="1650" b="1">
                <a:highlight>
                  <a:srgbClr val="FFFFFF"/>
                </a:highlight>
              </a:rPr>
              <a:t>Softwares Didáticos Abertos</a:t>
            </a:r>
            <a:r>
              <a:rPr lang="pt-BR" sz="1650">
                <a:highlight>
                  <a:srgbClr val="FFFFFF"/>
                </a:highlight>
              </a:rPr>
              <a:t>. </a:t>
            </a:r>
            <a:endParaRPr sz="165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>
                <a:highlight>
                  <a:srgbClr val="FFFFFF"/>
                </a:highlight>
              </a:rPr>
              <a:t>Foi a designação dada para </a:t>
            </a:r>
            <a:r>
              <a:rPr lang="pt-BR" sz="1650" i="1">
                <a:solidFill>
                  <a:srgbClr val="FF9900"/>
                </a:solidFill>
                <a:highlight>
                  <a:srgbClr val="FFFFFF"/>
                </a:highlight>
              </a:rPr>
              <a:t>"os materiais de ensino, aprendizagem e investigação em quaisquer suportes, digitais ou outros, que se situem no domínio público ou que tenham sido divulgados sob licença aberta que permite acesso, uso, adaptação e redistribuição gratuitos por terceiros, mediante nenhuma restrição ou poucas restrições.  O licenciamento aberto é construído no âmbito da estrutura existente dos direitos de propriedade intelectual, tais como se encontram definidos por convenções internacionais pertinentes, e respeita a autoria da obra"</a:t>
            </a:r>
            <a:endParaRPr sz="2000" i="1">
              <a:solidFill>
                <a:srgbClr val="FF99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50">
              <a:solidFill>
                <a:srgbClr val="212328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899427" cy="4830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/>
        </p:nvSpPr>
        <p:spPr>
          <a:xfrm>
            <a:off x="244600" y="4743300"/>
            <a:ext cx="577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rgbClr val="595959"/>
                </a:solidFill>
              </a:rPr>
              <a:t>Fonte: http://www.labtime.ufg.br/modulos/educacao-conectada/mod5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/>
        </p:nvSpPr>
        <p:spPr>
          <a:xfrm>
            <a:off x="244600" y="4743300"/>
            <a:ext cx="577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rgbClr val="595959"/>
                </a:solidFill>
              </a:rPr>
              <a:t>Fonte: http://www.labtime.ufg.br/modulos/educacao-conectada/mod5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580"/>
              <a:t>TOTAL DE PROFESSORES USUÁRIO DE INTERNET</a:t>
            </a:r>
            <a:endParaRPr sz="3580"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600" y="642950"/>
            <a:ext cx="6871501" cy="41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/>
        </p:nvSpPr>
        <p:spPr>
          <a:xfrm>
            <a:off x="7116100" y="1885350"/>
            <a:ext cx="2028000" cy="87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/>
              <a:t>Fonte: IC Educação 2016 / Núcleo de Informação e Coordenação do Ponto BR, São Paulo: Comitê Gestor da Internet no Brasil, 2017. 3.700 Kb; PDF p. 110.</a:t>
            </a:r>
            <a:endParaRPr sz="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80"/>
              <a:t>Licenças de uso</a:t>
            </a:r>
            <a:endParaRPr sz="1100">
              <a:solidFill>
                <a:srgbClr val="21232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5207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01600" marR="10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50">
                <a:solidFill>
                  <a:srgbClr val="21232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Quanto mais claros forem os termos de licença de uso e permissões utilizados nos </a:t>
            </a:r>
            <a:r>
              <a:rPr lang="pt-BR" sz="1950" b="1">
                <a:solidFill>
                  <a:srgbClr val="21232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REDs</a:t>
            </a:r>
            <a:r>
              <a:rPr lang="pt-BR" sz="1950">
                <a:solidFill>
                  <a:srgbClr val="21232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mais amplas serão as possibilidades para usar, </a:t>
            </a:r>
            <a:r>
              <a:rPr lang="pt-BR" sz="1950">
                <a:solidFill>
                  <a:srgbClr val="FF99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remixar e adaptar esses recursos de forma legal.</a:t>
            </a:r>
            <a:r>
              <a:rPr lang="pt-BR" sz="1350">
                <a:solidFill>
                  <a:srgbClr val="212328"/>
                </a:solidFill>
                <a:highlight>
                  <a:srgbClr val="FFFFFF"/>
                </a:highlight>
              </a:rPr>
              <a:t> </a:t>
            </a: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2"/>
          </p:nvPr>
        </p:nvSpPr>
        <p:spPr>
          <a:xfrm>
            <a:off x="4832400" y="4074250"/>
            <a:ext cx="3999900" cy="4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pt-BR" sz="864"/>
              <a:t>Fonte: http://www.labtime.ufg.br/modulos/educacao-conectada/img/mod5/sl7/img-1.png</a:t>
            </a:r>
            <a:endParaRPr sz="864"/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9788" y="664308"/>
            <a:ext cx="3438525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 txBox="1"/>
          <p:nvPr/>
        </p:nvSpPr>
        <p:spPr>
          <a:xfrm>
            <a:off x="244600" y="4743300"/>
            <a:ext cx="577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rgbClr val="595959"/>
                </a:solidFill>
              </a:rPr>
              <a:t>Fonte: http://www.labtime.ufg.br/modulos/educacao-conectada/mod5</a:t>
            </a:r>
            <a:endParaRPr sz="1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81" y="0"/>
            <a:ext cx="8122444" cy="45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 txBox="1"/>
          <p:nvPr/>
        </p:nvSpPr>
        <p:spPr>
          <a:xfrm>
            <a:off x="244600" y="4743300"/>
            <a:ext cx="577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rgbClr val="595959"/>
                </a:solidFill>
              </a:rPr>
              <a:t>Fonte: http://www.labtime.ufg.br/modulos/educacao-conectada/mod5</a:t>
            </a:r>
            <a:endParaRPr sz="1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body" idx="2"/>
          </p:nvPr>
        </p:nvSpPr>
        <p:spPr>
          <a:xfrm>
            <a:off x="276525" y="4570800"/>
            <a:ext cx="886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Fonte: http://www.labtime.ufg.br/modulos/educacao-conectada/img/mod5/sl7/img-3.png</a:t>
            </a:r>
            <a:endParaRPr/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75" y="73750"/>
            <a:ext cx="9051824" cy="44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body" idx="2"/>
          </p:nvPr>
        </p:nvSpPr>
        <p:spPr>
          <a:xfrm>
            <a:off x="239650" y="4676475"/>
            <a:ext cx="84252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Fonte: http://www.labtime.ufg.br/modulos/educacao-conectada/mod5</a:t>
            </a:r>
            <a:endParaRPr/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3999" cy="46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8800"/>
            <a:ext cx="9143999" cy="296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 txBox="1"/>
          <p:nvPr/>
        </p:nvSpPr>
        <p:spPr>
          <a:xfrm>
            <a:off x="92175" y="4572000"/>
            <a:ext cx="79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2"/>
                </a:solidFill>
              </a:rPr>
              <a:t>Fonte: http://www.labtime.ufg.br/modulos/educacao-conectada/mod5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CURADORIA, O QUE É?</a:t>
            </a:r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1"/>
          </p:nvPr>
        </p:nvSpPr>
        <p:spPr>
          <a:xfrm>
            <a:off x="311700" y="1320850"/>
            <a:ext cx="4536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350">
                <a:solidFill>
                  <a:srgbClr val="2123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é a capacidade de </a:t>
            </a:r>
            <a:r>
              <a:rPr lang="pt-BR" sz="2350" b="1">
                <a:solidFill>
                  <a:srgbClr val="FF99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identificar</a:t>
            </a:r>
            <a:r>
              <a:rPr lang="pt-BR" sz="2350">
                <a:solidFill>
                  <a:srgbClr val="2123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350" b="1">
                <a:solidFill>
                  <a:srgbClr val="FF99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avaliar</a:t>
            </a:r>
            <a:r>
              <a:rPr lang="pt-BR" sz="2350">
                <a:solidFill>
                  <a:srgbClr val="2123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350" b="1">
                <a:solidFill>
                  <a:srgbClr val="FF99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selecionar</a:t>
            </a:r>
            <a:r>
              <a:rPr lang="pt-BR" sz="2350">
                <a:solidFill>
                  <a:srgbClr val="2123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</a:t>
            </a:r>
            <a:r>
              <a:rPr lang="pt-BR" sz="2350" b="1">
                <a:solidFill>
                  <a:srgbClr val="FF99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organizar</a:t>
            </a:r>
            <a:r>
              <a:rPr lang="pt-BR" sz="2350">
                <a:solidFill>
                  <a:srgbClr val="2123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os materiais encontrados</a:t>
            </a:r>
            <a:endParaRPr sz="2400"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2"/>
          </p:nvPr>
        </p:nvSpPr>
        <p:spPr>
          <a:xfrm>
            <a:off x="5245313" y="4000475"/>
            <a:ext cx="39999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FONTE:http://www.labtime.ufg.br/modulos/educacao-conectada/img/mod5/sl9/img-2.png</a:t>
            </a:r>
            <a:endParaRPr/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3863" y="26025"/>
            <a:ext cx="3542825" cy="39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0"/>
          <p:cNvSpPr txBox="1"/>
          <p:nvPr/>
        </p:nvSpPr>
        <p:spPr>
          <a:xfrm>
            <a:off x="92175" y="4661050"/>
            <a:ext cx="79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2"/>
                </a:solidFill>
              </a:rPr>
              <a:t>Fonte: http://www.labtime.ufg.br/modulos/educacao-conectada/mod5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CURADORIA NA ESCOLA</a:t>
            </a:r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body" idx="1"/>
          </p:nvPr>
        </p:nvSpPr>
        <p:spPr>
          <a:xfrm>
            <a:off x="311700" y="1320850"/>
            <a:ext cx="4536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50">
                <a:solidFill>
                  <a:srgbClr val="2123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curadoria </a:t>
            </a:r>
            <a:r>
              <a:rPr lang="pt-BR" sz="2350" b="1">
                <a:solidFill>
                  <a:srgbClr val="FF99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 ESCOLA</a:t>
            </a:r>
            <a:r>
              <a:rPr lang="pt-BR" sz="2350">
                <a:solidFill>
                  <a:srgbClr val="2123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deve seguir critérios definidos por cada rede de ensino, que reflitam as </a:t>
            </a:r>
            <a:r>
              <a:rPr lang="pt-BR" sz="2350" b="1">
                <a:solidFill>
                  <a:srgbClr val="FF99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diretrizes pedagógicas</a:t>
            </a:r>
            <a:r>
              <a:rPr lang="pt-BR" sz="2350">
                <a:solidFill>
                  <a:srgbClr val="2123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 cada rede. </a:t>
            </a:r>
            <a:endParaRPr sz="2350">
              <a:solidFill>
                <a:srgbClr val="2123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350">
                <a:solidFill>
                  <a:srgbClr val="2123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Nesse caso, os REDs precisam estar alinhados com os </a:t>
            </a:r>
            <a:r>
              <a:rPr lang="pt-BR" sz="2350" b="1">
                <a:solidFill>
                  <a:srgbClr val="2123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currículos</a:t>
            </a:r>
            <a:r>
              <a:rPr lang="pt-BR" sz="2350">
                <a:solidFill>
                  <a:srgbClr val="2123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 com os </a:t>
            </a:r>
            <a:r>
              <a:rPr lang="pt-BR" sz="2350" b="1">
                <a:solidFill>
                  <a:srgbClr val="2123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objetivos de aprendizagem</a:t>
            </a:r>
            <a:r>
              <a:rPr lang="pt-BR" sz="2350">
                <a:solidFill>
                  <a:srgbClr val="2123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estabelecidos pelas políticas educacionais do município ou do estado. </a:t>
            </a:r>
            <a:endParaRPr sz="2350">
              <a:solidFill>
                <a:srgbClr val="2123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2"/>
          </p:nvPr>
        </p:nvSpPr>
        <p:spPr>
          <a:xfrm>
            <a:off x="5245313" y="4000475"/>
            <a:ext cx="39999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FONTE:http://www.labtime.ufg.br/modulos/educacao-conectada/img/mod5/sl9/img-3.png</a:t>
            </a:r>
            <a:endParaRPr/>
          </a:p>
        </p:txBody>
      </p:sp>
      <p:sp>
        <p:nvSpPr>
          <p:cNvPr id="201" name="Google Shape;201;p31"/>
          <p:cNvSpPr txBox="1"/>
          <p:nvPr/>
        </p:nvSpPr>
        <p:spPr>
          <a:xfrm>
            <a:off x="92175" y="4661050"/>
            <a:ext cx="79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2"/>
                </a:solidFill>
              </a:rPr>
              <a:t>Fonte: http://www.labtime.ufg.br/modulos/educacao-conectada/mod5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02" name="Google Shape;2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000" y="1246250"/>
            <a:ext cx="3698980" cy="260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QUE É RED?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738600" y="1474800"/>
            <a:ext cx="7919100" cy="2862900"/>
          </a:xfrm>
          <a:prstGeom prst="rect">
            <a:avLst/>
          </a:prstGeom>
          <a:solidFill>
            <a:srgbClr val="FFE599"/>
          </a:solidFill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>
              <a:solidFill>
                <a:srgbClr val="212328"/>
              </a:solidFill>
              <a:highlight>
                <a:srgbClr val="FDE994"/>
              </a:highlight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900"/>
              <a:t>Os</a:t>
            </a:r>
            <a:r>
              <a:rPr lang="pt-BR" sz="1900" b="1"/>
              <a:t> Recursos Educacionais Digitais</a:t>
            </a:r>
            <a:r>
              <a:rPr lang="pt-BR" sz="1900"/>
              <a:t> devem ser compreendidos aqui como quaisquer recursos digitais que possam ser utilizados no </a:t>
            </a:r>
            <a:r>
              <a:rPr lang="pt-BR" sz="1900" b="1" i="1"/>
              <a:t>cenário educacional</a:t>
            </a:r>
            <a:r>
              <a:rPr lang="pt-BR" sz="1900"/>
              <a:t>.</a:t>
            </a:r>
            <a:endParaRPr sz="19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3398" y="575123"/>
            <a:ext cx="1640100" cy="12939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631175" y="4539175"/>
            <a:ext cx="8026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FONTE:Educação Conectada. Programa de Formação de Articuladores. Módulo 5 Recursos Educacionais Digitais.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703300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680"/>
              <a:t>COMO ESTIMULAR O USO E A PRODUÇÃO DE REDs PELOS PROFESSORES</a:t>
            </a:r>
            <a:endParaRPr sz="3680"/>
          </a:p>
        </p:txBody>
      </p:sp>
      <p:sp>
        <p:nvSpPr>
          <p:cNvPr id="208" name="Google Shape;208;p32"/>
          <p:cNvSpPr txBox="1"/>
          <p:nvPr/>
        </p:nvSpPr>
        <p:spPr>
          <a:xfrm>
            <a:off x="92175" y="4661050"/>
            <a:ext cx="79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2"/>
                </a:solidFill>
              </a:rPr>
              <a:t>Fonte: http://www.labtime.ufg.br/modulos/educacao-conectada/mod5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09" name="Google Shape;20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250" y="1050825"/>
            <a:ext cx="7816625" cy="36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703300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680"/>
              <a:t>COMO ESTIMULAR O USO E A PRODUÇÃO DE REDs PELOS PROFESSORES</a:t>
            </a:r>
            <a:endParaRPr sz="3680"/>
          </a:p>
        </p:txBody>
      </p:sp>
      <p:sp>
        <p:nvSpPr>
          <p:cNvPr id="215" name="Google Shape;215;p33"/>
          <p:cNvSpPr txBox="1"/>
          <p:nvPr/>
        </p:nvSpPr>
        <p:spPr>
          <a:xfrm>
            <a:off x="92175" y="4661050"/>
            <a:ext cx="79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2"/>
                </a:solidFill>
              </a:rPr>
              <a:t>Fonte: http://www.labtime.ufg.br/modulos/educacao-conectada/mod5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16" name="Google Shape;21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500" y="921775"/>
            <a:ext cx="7184875" cy="373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>
            <a:spLocks noGrp="1"/>
          </p:cNvSpPr>
          <p:nvPr>
            <p:ph type="title"/>
          </p:nvPr>
        </p:nvSpPr>
        <p:spPr>
          <a:xfrm>
            <a:off x="164225" y="2375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APLICATIVOS PARA USAR COMO RED</a:t>
            </a:r>
            <a:endParaRPr/>
          </a:p>
        </p:txBody>
      </p:sp>
      <p:pic>
        <p:nvPicPr>
          <p:cNvPr id="222" name="Google Shape;222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800" y="846075"/>
            <a:ext cx="8443449" cy="34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4"/>
          <p:cNvSpPr txBox="1"/>
          <p:nvPr/>
        </p:nvSpPr>
        <p:spPr>
          <a:xfrm>
            <a:off x="92175" y="4661050"/>
            <a:ext cx="79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2"/>
                </a:solidFill>
              </a:rPr>
              <a:t>Fonte: http://www.labtime.ufg.br/modulos/educacao-conectada/mod5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164225" y="2375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APLICATIVOS PARA USAR COMO RED</a:t>
            </a:r>
            <a:endParaRPr/>
          </a:p>
        </p:txBody>
      </p:sp>
      <p:sp>
        <p:nvSpPr>
          <p:cNvPr id="229" name="Google Shape;229;p35"/>
          <p:cNvSpPr txBox="1"/>
          <p:nvPr/>
        </p:nvSpPr>
        <p:spPr>
          <a:xfrm>
            <a:off x="92175" y="4661050"/>
            <a:ext cx="79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2"/>
                </a:solidFill>
              </a:rPr>
              <a:t>Fonte: http://www.labtime.ufg.br/modulos/educacao-conectada/mod5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30" name="Google Shape;230;p3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90925"/>
            <a:ext cx="8837214" cy="33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>
            <a:spLocks noGrp="1"/>
          </p:cNvSpPr>
          <p:nvPr>
            <p:ph type="title"/>
          </p:nvPr>
        </p:nvSpPr>
        <p:spPr>
          <a:xfrm>
            <a:off x="164225" y="2375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APLICATIVOS PARA USAR COMO RED</a:t>
            </a:r>
            <a:endParaRPr/>
          </a:p>
        </p:txBody>
      </p:sp>
      <p:sp>
        <p:nvSpPr>
          <p:cNvPr id="236" name="Google Shape;236;p36"/>
          <p:cNvSpPr txBox="1"/>
          <p:nvPr/>
        </p:nvSpPr>
        <p:spPr>
          <a:xfrm>
            <a:off x="92175" y="4661050"/>
            <a:ext cx="79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2"/>
                </a:solidFill>
              </a:rPr>
              <a:t>Fonte: http://www.labtime.ufg.br/modulos/educacao-conectada/mod5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37" name="Google Shape;237;p3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313" y="1038525"/>
            <a:ext cx="8304426" cy="3592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>
            <a:spLocks noGrp="1"/>
          </p:cNvSpPr>
          <p:nvPr>
            <p:ph type="title"/>
          </p:nvPr>
        </p:nvSpPr>
        <p:spPr>
          <a:xfrm>
            <a:off x="164225" y="2375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APLICATIVOS PARA USAR COMO RED</a:t>
            </a:r>
            <a:endParaRPr/>
          </a:p>
        </p:txBody>
      </p:sp>
      <p:sp>
        <p:nvSpPr>
          <p:cNvPr id="243" name="Google Shape;243;p37"/>
          <p:cNvSpPr txBox="1"/>
          <p:nvPr/>
        </p:nvSpPr>
        <p:spPr>
          <a:xfrm>
            <a:off x="92175" y="4661050"/>
            <a:ext cx="79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2"/>
                </a:solidFill>
              </a:rPr>
              <a:t>Fonte: http://www.labtime.ufg.br/modulos/educacao-conectada/mod5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44" name="Google Shape;244;p3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213" y="1190925"/>
            <a:ext cx="7594634" cy="33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>
            <a:spLocks noGrp="1"/>
          </p:cNvSpPr>
          <p:nvPr>
            <p:ph type="title"/>
          </p:nvPr>
        </p:nvSpPr>
        <p:spPr>
          <a:xfrm>
            <a:off x="164225" y="2375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APLICATIVOS PARA USAR COMO RED</a:t>
            </a:r>
            <a:endParaRPr/>
          </a:p>
        </p:txBody>
      </p:sp>
      <p:sp>
        <p:nvSpPr>
          <p:cNvPr id="250" name="Google Shape;250;p38"/>
          <p:cNvSpPr txBox="1"/>
          <p:nvPr/>
        </p:nvSpPr>
        <p:spPr>
          <a:xfrm>
            <a:off x="92175" y="4661050"/>
            <a:ext cx="79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2"/>
                </a:solidFill>
              </a:rPr>
              <a:t>Fonte: http://www.labtime.ufg.br/modulos/educacao-conectada/mod5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51" name="Google Shape;251;p3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90925"/>
            <a:ext cx="8496613" cy="33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"/>
          <p:cNvSpPr txBox="1">
            <a:spLocks noGrp="1"/>
          </p:cNvSpPr>
          <p:nvPr>
            <p:ph type="title"/>
          </p:nvPr>
        </p:nvSpPr>
        <p:spPr>
          <a:xfrm>
            <a:off x="164225" y="2375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APLICATIVOS PARA USAR COMO RED</a:t>
            </a:r>
            <a:endParaRPr/>
          </a:p>
        </p:txBody>
      </p:sp>
      <p:sp>
        <p:nvSpPr>
          <p:cNvPr id="257" name="Google Shape;257;p39"/>
          <p:cNvSpPr txBox="1"/>
          <p:nvPr/>
        </p:nvSpPr>
        <p:spPr>
          <a:xfrm>
            <a:off x="92175" y="4661050"/>
            <a:ext cx="79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2"/>
                </a:solidFill>
              </a:rPr>
              <a:t>Fonte: http://www.labtime.ufg.br/modulos/educacao-conectada/mod5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58" name="Google Shape;258;p3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90925"/>
            <a:ext cx="8032015" cy="331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 txBox="1">
            <a:spLocks noGrp="1"/>
          </p:cNvSpPr>
          <p:nvPr>
            <p:ph type="title"/>
          </p:nvPr>
        </p:nvSpPr>
        <p:spPr>
          <a:xfrm>
            <a:off x="164225" y="2375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APLICATIVOS PARA USAR COMO RED</a:t>
            </a:r>
            <a:endParaRPr/>
          </a:p>
        </p:txBody>
      </p:sp>
      <p:sp>
        <p:nvSpPr>
          <p:cNvPr id="264" name="Google Shape;264;p40"/>
          <p:cNvSpPr txBox="1"/>
          <p:nvPr/>
        </p:nvSpPr>
        <p:spPr>
          <a:xfrm>
            <a:off x="92175" y="4661050"/>
            <a:ext cx="79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2"/>
                </a:solidFill>
              </a:rPr>
              <a:t>Fonte: http://www.labtime.ufg.br/modulos/educacao-conectada/mod5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65" name="Google Shape;265;p4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90925"/>
            <a:ext cx="8161882" cy="33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"/>
          <p:cNvSpPr txBox="1">
            <a:spLocks noGrp="1"/>
          </p:cNvSpPr>
          <p:nvPr>
            <p:ph type="title"/>
          </p:nvPr>
        </p:nvSpPr>
        <p:spPr>
          <a:xfrm>
            <a:off x="164225" y="2375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APLICATIVOS PARA USAR COMO RED</a:t>
            </a:r>
            <a:endParaRPr/>
          </a:p>
        </p:txBody>
      </p:sp>
      <p:sp>
        <p:nvSpPr>
          <p:cNvPr id="271" name="Google Shape;271;p41"/>
          <p:cNvSpPr txBox="1"/>
          <p:nvPr/>
        </p:nvSpPr>
        <p:spPr>
          <a:xfrm>
            <a:off x="92175" y="4661050"/>
            <a:ext cx="79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2"/>
                </a:solidFill>
              </a:rPr>
              <a:t>Fonte: http://www.labtime.ufg.br/modulos/educacao-conectada/mod5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72" name="Google Shape;272;p4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90925"/>
            <a:ext cx="8030886" cy="331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542025" y="115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00FFFF"/>
                </a:highlight>
              </a:rPr>
              <a:t>Como os RED são classificados?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505025" y="4695750"/>
            <a:ext cx="802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FONTE:Educação Conectada. Programa de Formação de Articuladores. Módulo 5 Recursos Educacionais Digitais.</a:t>
            </a:r>
            <a:endParaRPr sz="12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1688" y="688525"/>
            <a:ext cx="3992311" cy="30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91175" y="1371150"/>
            <a:ext cx="1627800" cy="190860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u="sng"/>
              <a:t>FORMATOS</a:t>
            </a:r>
            <a:r>
              <a:rPr lang="pt-BR" sz="1600"/>
              <a:t>: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latin typeface="Comic Sans MS"/>
                <a:ea typeface="Comic Sans MS"/>
                <a:cs typeface="Comic Sans MS"/>
                <a:sym typeface="Comic Sans MS"/>
              </a:rPr>
              <a:t>textos, imagens, vídeos, áudios, páginas web, conteúdo multimídia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980625" y="1374176"/>
            <a:ext cx="1627800" cy="1662300"/>
          </a:xfrm>
          <a:prstGeom prst="rect">
            <a:avLst/>
          </a:prstGeom>
          <a:solidFill>
            <a:srgbClr val="FF00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u="sng"/>
              <a:t>PÚBLICO</a:t>
            </a:r>
            <a:r>
              <a:rPr lang="pt-BR" sz="1600"/>
              <a:t>: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omic Sans MS"/>
                <a:ea typeface="Comic Sans MS"/>
                <a:cs typeface="Comic Sans MS"/>
                <a:sym typeface="Comic Sans MS"/>
              </a:rPr>
              <a:t>superior, fundamental, primário, técnico, empresarial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890050" y="1371150"/>
            <a:ext cx="1627800" cy="1416000"/>
          </a:xfrm>
          <a:prstGeom prst="rect">
            <a:avLst/>
          </a:prstGeom>
          <a:solidFill>
            <a:srgbClr val="00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u="sng"/>
              <a:t>TAMANHO</a:t>
            </a:r>
            <a:r>
              <a:rPr lang="pt-BR" sz="1600"/>
              <a:t>: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omic Sans MS"/>
                <a:ea typeface="Comic Sans MS"/>
                <a:cs typeface="Comic Sans MS"/>
                <a:sym typeface="Comic Sans MS"/>
              </a:rPr>
              <a:t>Lições, aulas completas, capítulos, livros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91150" y="3402888"/>
            <a:ext cx="1627800" cy="1169700"/>
          </a:xfrm>
          <a:prstGeom prst="rect">
            <a:avLst/>
          </a:prstGeom>
          <a:solidFill>
            <a:srgbClr val="00FF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u="sng"/>
              <a:t>TIPOS</a:t>
            </a:r>
            <a:r>
              <a:rPr lang="pt-BR" sz="1600"/>
              <a:t>: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omic Sans MS"/>
                <a:ea typeface="Comic Sans MS"/>
                <a:cs typeface="Comic Sans MS"/>
                <a:sym typeface="Comic Sans MS"/>
              </a:rPr>
              <a:t>animações, simulações, tutoriais, jogos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873375" y="3355950"/>
            <a:ext cx="1864500" cy="12438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u="sng"/>
              <a:t>PLATAFORMAS</a:t>
            </a:r>
            <a:r>
              <a:rPr lang="pt-BR" sz="1600"/>
              <a:t>: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>
                <a:latin typeface="Comic Sans MS"/>
                <a:ea typeface="Comic Sans MS"/>
                <a:cs typeface="Comic Sans MS"/>
                <a:sym typeface="Comic Sans MS"/>
              </a:rPr>
              <a:t>computadores pessoais, tablets, celulares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870075" y="3098513"/>
            <a:ext cx="1864500" cy="1527000"/>
          </a:xfrm>
          <a:prstGeom prst="rect">
            <a:avLst/>
          </a:prstGeom>
          <a:solidFill>
            <a:srgbClr val="FF99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u="sng"/>
              <a:t>LICENÇAS</a:t>
            </a:r>
            <a:r>
              <a:rPr lang="pt-BR" sz="1600"/>
              <a:t>: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>
                <a:latin typeface="Comic Sans MS"/>
                <a:ea typeface="Comic Sans MS"/>
                <a:cs typeface="Comic Sans MS"/>
                <a:sym typeface="Comic Sans MS"/>
              </a:rPr>
              <a:t>gratuitos, pagos, abertos e adaptáveis, fechados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>
            <a:spLocks noGrp="1"/>
          </p:cNvSpPr>
          <p:nvPr>
            <p:ph type="title"/>
          </p:nvPr>
        </p:nvSpPr>
        <p:spPr>
          <a:xfrm>
            <a:off x="164225" y="2375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APLICATIVOS PARA USAR COMO RED</a:t>
            </a:r>
            <a:endParaRPr/>
          </a:p>
        </p:txBody>
      </p:sp>
      <p:sp>
        <p:nvSpPr>
          <p:cNvPr id="278" name="Google Shape;278;p42"/>
          <p:cNvSpPr txBox="1"/>
          <p:nvPr/>
        </p:nvSpPr>
        <p:spPr>
          <a:xfrm>
            <a:off x="92175" y="4661050"/>
            <a:ext cx="79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2"/>
                </a:solidFill>
              </a:rPr>
              <a:t>Fonte: http://www.labtime.ufg.br/modulos/educacao-conectada/mod5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79" name="Google Shape;279;p4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938" y="1190925"/>
            <a:ext cx="8125187" cy="33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991599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educação inclusiva RED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5474" y="1152100"/>
            <a:ext cx="4848525" cy="26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4424500" y="3908325"/>
            <a:ext cx="4848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Fonte: http://www.labtime.ufg.br/modulos/educacao-conectada/img/mod5/sl4/img-9.png</a:t>
            </a:r>
            <a:endParaRPr sz="1000"/>
          </a:p>
        </p:txBody>
      </p:sp>
      <p:sp>
        <p:nvSpPr>
          <p:cNvPr id="86" name="Google Shape;86;p16"/>
          <p:cNvSpPr txBox="1"/>
          <p:nvPr/>
        </p:nvSpPr>
        <p:spPr>
          <a:xfrm>
            <a:off x="521100" y="1590350"/>
            <a:ext cx="3590100" cy="3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50">
                <a:solidFill>
                  <a:srgbClr val="212328"/>
                </a:solidFill>
                <a:highlight>
                  <a:srgbClr val="FFFFFF"/>
                </a:highlight>
              </a:rPr>
              <a:t>Diversos REDs atendem essas especificidades de utilização, recorrendo a tecnologias como</a:t>
            </a:r>
            <a:r>
              <a:rPr lang="pt-BR" sz="2050" b="1">
                <a:solidFill>
                  <a:srgbClr val="FF9900"/>
                </a:solidFill>
                <a:highlight>
                  <a:srgbClr val="FFFFFF"/>
                </a:highlight>
              </a:rPr>
              <a:t> leitores de telas</a:t>
            </a:r>
            <a:r>
              <a:rPr lang="pt-BR" sz="2050">
                <a:solidFill>
                  <a:srgbClr val="212328"/>
                </a:solidFill>
                <a:highlight>
                  <a:srgbClr val="FFFFFF"/>
                </a:highlight>
              </a:rPr>
              <a:t>,</a:t>
            </a:r>
            <a:r>
              <a:rPr lang="pt-BR" sz="2050" b="1">
                <a:solidFill>
                  <a:srgbClr val="FF9900"/>
                </a:solidFill>
                <a:highlight>
                  <a:srgbClr val="FFFFFF"/>
                </a:highlight>
              </a:rPr>
              <a:t> teclados braile</a:t>
            </a:r>
            <a:r>
              <a:rPr lang="pt-BR" sz="2050">
                <a:solidFill>
                  <a:srgbClr val="212328"/>
                </a:solidFill>
                <a:highlight>
                  <a:srgbClr val="FFFFFF"/>
                </a:highlight>
              </a:rPr>
              <a:t>, </a:t>
            </a:r>
            <a:r>
              <a:rPr lang="pt-BR" sz="2050" b="1">
                <a:solidFill>
                  <a:srgbClr val="FF9900"/>
                </a:solidFill>
                <a:highlight>
                  <a:srgbClr val="FFFFFF"/>
                </a:highlight>
              </a:rPr>
              <a:t>extensores de mãos</a:t>
            </a:r>
            <a:r>
              <a:rPr lang="pt-BR" sz="2050">
                <a:solidFill>
                  <a:srgbClr val="212328"/>
                </a:solidFill>
                <a:highlight>
                  <a:srgbClr val="FFFFFF"/>
                </a:highlight>
              </a:rPr>
              <a:t>,</a:t>
            </a:r>
            <a:r>
              <a:rPr lang="pt-BR" sz="2050" b="1">
                <a:solidFill>
                  <a:srgbClr val="FF9900"/>
                </a:solidFill>
                <a:highlight>
                  <a:srgbClr val="FFFFFF"/>
                </a:highlight>
              </a:rPr>
              <a:t> audiodescrição</a:t>
            </a:r>
            <a:r>
              <a:rPr lang="pt-BR" sz="2050">
                <a:solidFill>
                  <a:srgbClr val="212328"/>
                </a:solidFill>
                <a:highlight>
                  <a:srgbClr val="FFFFFF"/>
                </a:highlight>
              </a:rPr>
              <a:t>, entre outros. </a:t>
            </a:r>
            <a:endParaRPr sz="2050">
              <a:solidFill>
                <a:srgbClr val="212328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50">
                <a:solidFill>
                  <a:srgbClr val="212328"/>
                </a:solidFill>
                <a:highlight>
                  <a:srgbClr val="FFFFFF"/>
                </a:highlight>
              </a:rPr>
              <a:t>.</a:t>
            </a:r>
            <a:endParaRPr sz="25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TIPOS DE RECURSOS E DE LICENÇAS DE USO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036950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3447450" y="1623013"/>
            <a:ext cx="5475300" cy="25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50">
                <a:solidFill>
                  <a:srgbClr val="212328"/>
                </a:solidFill>
                <a:highlight>
                  <a:srgbClr val="FFFFFF"/>
                </a:highlight>
              </a:rPr>
              <a:t>São recursos que colocam restrições para acesso, uso ou reuso. </a:t>
            </a:r>
            <a:endParaRPr sz="2150">
              <a:solidFill>
                <a:srgbClr val="21232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50">
                <a:solidFill>
                  <a:srgbClr val="212328"/>
                </a:solidFill>
                <a:highlight>
                  <a:srgbClr val="FFFFFF"/>
                </a:highlight>
              </a:rPr>
              <a:t>Por exemplo, recursos só acessíveis mediante </a:t>
            </a:r>
            <a:r>
              <a:rPr lang="pt-BR" sz="2150" b="1">
                <a:solidFill>
                  <a:srgbClr val="FF9900"/>
                </a:solidFill>
                <a:highlight>
                  <a:srgbClr val="FFFFFF"/>
                </a:highlight>
              </a:rPr>
              <a:t>cadastro</a:t>
            </a:r>
            <a:r>
              <a:rPr lang="pt-BR" sz="2150">
                <a:solidFill>
                  <a:srgbClr val="212328"/>
                </a:solidFill>
                <a:highlight>
                  <a:srgbClr val="FFFFFF"/>
                </a:highlight>
              </a:rPr>
              <a:t>, </a:t>
            </a:r>
            <a:r>
              <a:rPr lang="pt-BR" sz="2150" b="1">
                <a:solidFill>
                  <a:srgbClr val="FF9900"/>
                </a:solidFill>
                <a:highlight>
                  <a:srgbClr val="FFFFFF"/>
                </a:highlight>
              </a:rPr>
              <a:t>recursos pagos</a:t>
            </a:r>
            <a:r>
              <a:rPr lang="pt-BR" sz="2150">
                <a:solidFill>
                  <a:srgbClr val="212328"/>
                </a:solidFill>
                <a:highlight>
                  <a:srgbClr val="FFFFFF"/>
                </a:highlight>
              </a:rPr>
              <a:t> ou que têm </a:t>
            </a:r>
            <a:r>
              <a:rPr lang="pt-BR" sz="2150" b="1">
                <a:solidFill>
                  <a:srgbClr val="FF9900"/>
                </a:solidFill>
                <a:highlight>
                  <a:srgbClr val="FFFFFF"/>
                </a:highlight>
              </a:rPr>
              <a:t>licenças restritivas</a:t>
            </a:r>
            <a:r>
              <a:rPr lang="pt-BR" sz="2150">
                <a:solidFill>
                  <a:srgbClr val="212328"/>
                </a:solidFill>
                <a:highlight>
                  <a:srgbClr val="FFFFFF"/>
                </a:highlight>
              </a:rPr>
              <a:t> (como “todos os direitos reservados”, que usam o símbolo de copyright = ©).</a:t>
            </a:r>
            <a:endParaRPr sz="2200"/>
          </a:p>
        </p:txBody>
      </p:sp>
      <p:sp>
        <p:nvSpPr>
          <p:cNvPr id="94" name="Google Shape;94;p17"/>
          <p:cNvSpPr txBox="1"/>
          <p:nvPr/>
        </p:nvSpPr>
        <p:spPr>
          <a:xfrm>
            <a:off x="152400" y="4653275"/>
            <a:ext cx="577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rgbClr val="595959"/>
                </a:solidFill>
              </a:rPr>
              <a:t>Fonte: http://www.labtime.ufg.br/modulos/educacao-conectada/mod5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TIPOS DE RECURSOS E DE LICENÇAS DE USO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221300" cy="348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3779275" y="1170125"/>
            <a:ext cx="5053200" cy="3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50">
                <a:solidFill>
                  <a:srgbClr val="212328"/>
                </a:solidFill>
                <a:highlight>
                  <a:srgbClr val="FFFFFF"/>
                </a:highlight>
              </a:rPr>
              <a:t>São recursos para os quais os usuários </a:t>
            </a:r>
            <a:r>
              <a:rPr lang="pt-BR" sz="2150" b="1">
                <a:solidFill>
                  <a:srgbClr val="212328"/>
                </a:solidFill>
                <a:highlight>
                  <a:srgbClr val="FFFFFF"/>
                </a:highlight>
              </a:rPr>
              <a:t>não</a:t>
            </a:r>
            <a:r>
              <a:rPr lang="pt-BR" sz="2150">
                <a:solidFill>
                  <a:srgbClr val="212328"/>
                </a:solidFill>
                <a:highlight>
                  <a:srgbClr val="FFFFFF"/>
                </a:highlight>
              </a:rPr>
              <a:t> têm que fazer qualquer desembolso monetário, mas que </a:t>
            </a:r>
            <a:r>
              <a:rPr lang="pt-BR" sz="2150" b="1">
                <a:solidFill>
                  <a:srgbClr val="212328"/>
                </a:solidFill>
                <a:highlight>
                  <a:srgbClr val="FFFFFF"/>
                </a:highlight>
              </a:rPr>
              <a:t>exibem certas restrições</a:t>
            </a:r>
            <a:r>
              <a:rPr lang="pt-BR" sz="2150">
                <a:solidFill>
                  <a:srgbClr val="212328"/>
                </a:solidFill>
                <a:highlight>
                  <a:srgbClr val="FFFFFF"/>
                </a:highlight>
              </a:rPr>
              <a:t>: </a:t>
            </a:r>
            <a:r>
              <a:rPr lang="pt-BR" sz="2150" b="1">
                <a:solidFill>
                  <a:srgbClr val="FF9900"/>
                </a:solidFill>
                <a:highlight>
                  <a:srgbClr val="FFFFFF"/>
                </a:highlight>
              </a:rPr>
              <a:t>usualmente não podem ser baixados ou alterados</a:t>
            </a:r>
            <a:r>
              <a:rPr lang="pt-BR" sz="2150">
                <a:solidFill>
                  <a:srgbClr val="212328"/>
                </a:solidFill>
                <a:highlight>
                  <a:srgbClr val="FFFFFF"/>
                </a:highlight>
              </a:rPr>
              <a:t>. E, muitas vezes, assim como os recursos fechados, exigem </a:t>
            </a:r>
            <a:r>
              <a:rPr lang="pt-BR" sz="2150" b="1">
                <a:solidFill>
                  <a:srgbClr val="212328"/>
                </a:solidFill>
                <a:highlight>
                  <a:srgbClr val="FFFFFF"/>
                </a:highlight>
              </a:rPr>
              <a:t>cadastro </a:t>
            </a:r>
            <a:r>
              <a:rPr lang="pt-BR" sz="2150">
                <a:solidFill>
                  <a:srgbClr val="212328"/>
                </a:solidFill>
                <a:highlight>
                  <a:srgbClr val="FFFFFF"/>
                </a:highlight>
              </a:rPr>
              <a:t>ou </a:t>
            </a:r>
            <a:r>
              <a:rPr lang="pt-BR" sz="2150" b="1">
                <a:solidFill>
                  <a:srgbClr val="212328"/>
                </a:solidFill>
                <a:highlight>
                  <a:srgbClr val="FFFFFF"/>
                </a:highlight>
              </a:rPr>
              <a:t>troca de informações pessoais para permitir a utilização</a:t>
            </a:r>
            <a:r>
              <a:rPr lang="pt-BR" sz="2150">
                <a:solidFill>
                  <a:srgbClr val="212328"/>
                </a:solidFill>
                <a:highlight>
                  <a:srgbClr val="FFFFFF"/>
                </a:highlight>
              </a:rPr>
              <a:t>.</a:t>
            </a:r>
            <a:endParaRPr sz="2150">
              <a:solidFill>
                <a:srgbClr val="212328"/>
              </a:solidFill>
              <a:highlight>
                <a:srgbClr val="FFFFFF"/>
              </a:highlight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152400" y="4653275"/>
            <a:ext cx="577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rgbClr val="595959"/>
                </a:solidFill>
              </a:rPr>
              <a:t>Fonte: http://www.labtime.ufg.br/modulos/educacao-conectada/mod5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TIPOS DE RECURSOS E DE LICENÇAS DE USO</a:t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45838"/>
            <a:ext cx="3244650" cy="345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4166400" y="961075"/>
            <a:ext cx="4573800" cy="3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50">
                <a:solidFill>
                  <a:srgbClr val="212328"/>
                </a:solidFill>
                <a:highlight>
                  <a:srgbClr val="FFFFFF"/>
                </a:highlight>
              </a:rPr>
              <a:t>São recursos que </a:t>
            </a:r>
            <a:r>
              <a:rPr lang="pt-BR" sz="2150" b="1">
                <a:solidFill>
                  <a:srgbClr val="212328"/>
                </a:solidFill>
                <a:highlight>
                  <a:srgbClr val="FFFFFF"/>
                </a:highlight>
              </a:rPr>
              <a:t>têm uma licença de uso mais flexível</a:t>
            </a:r>
            <a:r>
              <a:rPr lang="pt-BR" sz="2150">
                <a:solidFill>
                  <a:srgbClr val="212328"/>
                </a:solidFill>
                <a:highlight>
                  <a:srgbClr val="FFFFFF"/>
                </a:highlight>
              </a:rPr>
              <a:t>, que </a:t>
            </a:r>
            <a:r>
              <a:rPr lang="pt-BR" sz="2150" b="1">
                <a:solidFill>
                  <a:srgbClr val="212328"/>
                </a:solidFill>
                <a:highlight>
                  <a:srgbClr val="FFFFFF"/>
                </a:highlight>
              </a:rPr>
              <a:t>permite</a:t>
            </a:r>
            <a:r>
              <a:rPr lang="pt-BR" sz="2150">
                <a:solidFill>
                  <a:srgbClr val="212328"/>
                </a:solidFill>
                <a:highlight>
                  <a:srgbClr val="FFFFFF"/>
                </a:highlight>
              </a:rPr>
              <a:t> </a:t>
            </a:r>
            <a:r>
              <a:rPr lang="pt-BR" sz="2150" b="1">
                <a:solidFill>
                  <a:srgbClr val="FF9900"/>
                </a:solidFill>
                <a:highlight>
                  <a:srgbClr val="FFFFFF"/>
                </a:highlight>
              </a:rPr>
              <a:t>utilizar, alterar e manipular o recurso sem restrições.</a:t>
            </a:r>
            <a:r>
              <a:rPr lang="pt-BR" sz="2150">
                <a:solidFill>
                  <a:srgbClr val="212328"/>
                </a:solidFill>
                <a:highlight>
                  <a:srgbClr val="FFFFFF"/>
                </a:highlight>
              </a:rPr>
              <a:t> Adicionalmente, um recurso aberto pode utilizar um formato aberto, sendo desenvolvido em um arquivo que permite a fácil edição por terceiros. </a:t>
            </a:r>
            <a:r>
              <a:rPr lang="pt-BR" sz="2150" b="1">
                <a:solidFill>
                  <a:srgbClr val="212328"/>
                </a:solidFill>
                <a:highlight>
                  <a:srgbClr val="FFFFFF"/>
                </a:highlight>
              </a:rPr>
              <a:t>Nenhum controle </a:t>
            </a:r>
            <a:r>
              <a:rPr lang="pt-BR" sz="2150">
                <a:solidFill>
                  <a:srgbClr val="212328"/>
                </a:solidFill>
                <a:highlight>
                  <a:srgbClr val="FFFFFF"/>
                </a:highlight>
              </a:rPr>
              <a:t>(como cadastro e senha) deve existir para acesso a recursos abertos.</a:t>
            </a: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152400" y="4653275"/>
            <a:ext cx="577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rgbClr val="595959"/>
                </a:solidFill>
              </a:rPr>
              <a:t>Fonte: http://www.labtime.ufg.br/modulos/educacao-conectada/mod5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RECURSOS EDUCACIONAIS ABERTOS (REAs) E CREATIVE COMMONS</a:t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925" y="1583850"/>
            <a:ext cx="3842900" cy="22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4479825" y="1973125"/>
            <a:ext cx="4037400" cy="1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50">
                <a:solidFill>
                  <a:srgbClr val="212328"/>
                </a:solidFill>
                <a:highlight>
                  <a:srgbClr val="FFFFFF"/>
                </a:highlight>
              </a:rPr>
              <a:t>A </a:t>
            </a:r>
            <a:r>
              <a:rPr lang="pt-BR" sz="1850" b="1" i="1">
                <a:solidFill>
                  <a:srgbClr val="212328"/>
                </a:solidFill>
                <a:highlight>
                  <a:srgbClr val="FFFFFF"/>
                </a:highlight>
              </a:rPr>
              <a:t>Creative Commons</a:t>
            </a:r>
            <a:r>
              <a:rPr lang="pt-BR" sz="1850">
                <a:solidFill>
                  <a:srgbClr val="212328"/>
                </a:solidFill>
                <a:highlight>
                  <a:srgbClr val="FFFFFF"/>
                </a:highlight>
              </a:rPr>
              <a:t> é uma organização não governamental sem fins lucrativos, que criou um modelo de licenciamento de conteúdo conhecido como licenças </a:t>
            </a:r>
            <a:r>
              <a:rPr lang="pt-BR" sz="1850" b="1" i="1">
                <a:solidFill>
                  <a:srgbClr val="212328"/>
                </a:solidFill>
                <a:highlight>
                  <a:srgbClr val="FFFFFF"/>
                </a:highlight>
              </a:rPr>
              <a:t>Creative Commons (CC)</a:t>
            </a:r>
            <a:r>
              <a:rPr lang="pt-BR" sz="1850">
                <a:solidFill>
                  <a:srgbClr val="212328"/>
                </a:solidFill>
                <a:highlight>
                  <a:srgbClr val="FFFFFF"/>
                </a:highlight>
              </a:rPr>
              <a:t>. </a:t>
            </a:r>
            <a:endParaRPr sz="1900"/>
          </a:p>
        </p:txBody>
      </p:sp>
      <p:sp>
        <p:nvSpPr>
          <p:cNvPr id="118" name="Google Shape;118;p20"/>
          <p:cNvSpPr txBox="1"/>
          <p:nvPr/>
        </p:nvSpPr>
        <p:spPr>
          <a:xfrm>
            <a:off x="152400" y="4653275"/>
            <a:ext cx="577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rgbClr val="595959"/>
                </a:solidFill>
              </a:rPr>
              <a:t>Fonte: http://www.labtime.ufg.br/modulos/educacao-conectada/mod5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RECURSOS EDUCACIONAIS ABERTOS (REAs) </a:t>
            </a:r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152400" y="4653275"/>
            <a:ext cx="577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rgbClr val="595959"/>
                </a:solidFill>
              </a:rPr>
              <a:t>Fonte: http://www.labtime.ufg.br/modulos/educacao-conectada/mod5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5456925" y="3833525"/>
            <a:ext cx="3613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Source Code Pro"/>
                <a:ea typeface="Source Code Pro"/>
                <a:cs typeface="Source Code Pro"/>
                <a:sym typeface="Source Code Pro"/>
              </a:rPr>
              <a:t>FONTE:http://www.labtime.ufg.br/modulos/educacao-conectada/img/mod5/sl6/img-1.png</a:t>
            </a:r>
            <a:endParaRPr sz="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6600" y="1246250"/>
            <a:ext cx="3465698" cy="243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626800" y="1444975"/>
            <a:ext cx="4479900" cy="26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50">
                <a:solidFill>
                  <a:srgbClr val="212328"/>
                </a:solidFill>
                <a:highlight>
                  <a:schemeClr val="lt1"/>
                </a:highlight>
              </a:rPr>
              <a:t>Os </a:t>
            </a:r>
            <a:r>
              <a:rPr lang="pt-BR" sz="1750" b="1">
                <a:solidFill>
                  <a:srgbClr val="212328"/>
                </a:solidFill>
                <a:highlight>
                  <a:schemeClr val="lt1"/>
                </a:highlight>
              </a:rPr>
              <a:t>Recursos Educacionais Abertos (REAs)</a:t>
            </a:r>
            <a:r>
              <a:rPr lang="pt-BR" sz="1750">
                <a:solidFill>
                  <a:srgbClr val="212328"/>
                </a:solidFill>
                <a:highlight>
                  <a:schemeClr val="lt1"/>
                </a:highlight>
              </a:rPr>
              <a:t> são REDs desenvolvidos em </a:t>
            </a:r>
            <a:r>
              <a:rPr lang="pt-BR" sz="1750" b="1">
                <a:solidFill>
                  <a:srgbClr val="FF9900"/>
                </a:solidFill>
                <a:highlight>
                  <a:schemeClr val="lt1"/>
                </a:highlight>
              </a:rPr>
              <a:t>código aberto</a:t>
            </a:r>
            <a:r>
              <a:rPr lang="pt-BR" sz="1750">
                <a:solidFill>
                  <a:srgbClr val="212328"/>
                </a:solidFill>
                <a:highlight>
                  <a:schemeClr val="lt1"/>
                </a:highlight>
              </a:rPr>
              <a:t> e disponíveis para uso livre. Podem ser </a:t>
            </a:r>
            <a:r>
              <a:rPr lang="pt-BR" sz="1750" b="1">
                <a:solidFill>
                  <a:srgbClr val="212328"/>
                </a:solidFill>
                <a:highlight>
                  <a:schemeClr val="lt1"/>
                </a:highlight>
              </a:rPr>
              <a:t>copiados</a:t>
            </a:r>
            <a:r>
              <a:rPr lang="pt-BR" sz="1750">
                <a:solidFill>
                  <a:srgbClr val="212328"/>
                </a:solidFill>
                <a:highlight>
                  <a:schemeClr val="lt1"/>
                </a:highlight>
              </a:rPr>
              <a:t>, </a:t>
            </a:r>
            <a:r>
              <a:rPr lang="pt-BR" sz="1750" b="1">
                <a:solidFill>
                  <a:srgbClr val="212328"/>
                </a:solidFill>
                <a:highlight>
                  <a:schemeClr val="lt1"/>
                </a:highlight>
              </a:rPr>
              <a:t>adaptados</a:t>
            </a:r>
            <a:r>
              <a:rPr lang="pt-BR" sz="1750">
                <a:solidFill>
                  <a:srgbClr val="212328"/>
                </a:solidFill>
                <a:highlight>
                  <a:schemeClr val="lt1"/>
                </a:highlight>
              </a:rPr>
              <a:t> ou </a:t>
            </a:r>
            <a:r>
              <a:rPr lang="pt-BR" sz="1750" b="1">
                <a:solidFill>
                  <a:srgbClr val="212328"/>
                </a:solidFill>
                <a:highlight>
                  <a:schemeClr val="lt1"/>
                </a:highlight>
              </a:rPr>
              <a:t>modificados </a:t>
            </a:r>
            <a:r>
              <a:rPr lang="pt-BR" sz="1750">
                <a:solidFill>
                  <a:srgbClr val="212328"/>
                </a:solidFill>
                <a:highlight>
                  <a:schemeClr val="lt1"/>
                </a:highlight>
              </a:rPr>
              <a:t>por usuários que queiram alterar os códigos de programação ou apenas alterar textos e editar arquivos de acordo com um uso próprio.</a:t>
            </a:r>
            <a:endParaRPr sz="1750">
              <a:solidFill>
                <a:srgbClr val="212328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1369</Words>
  <Application>Microsoft Office PowerPoint</Application>
  <PresentationFormat>Apresentação na tela (16:9)</PresentationFormat>
  <Paragraphs>90</Paragraphs>
  <Slides>31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Source Code Pro</vt:lpstr>
      <vt:lpstr>Arial</vt:lpstr>
      <vt:lpstr>Amatic SC</vt:lpstr>
      <vt:lpstr>Comic Sans MS</vt:lpstr>
      <vt:lpstr>Beach Day</vt:lpstr>
      <vt:lpstr>RECURSOS EDUCACIONAIS DIGITAIS </vt:lpstr>
      <vt:lpstr>O QUE É RED?</vt:lpstr>
      <vt:lpstr>Como os RED são classificados?</vt:lpstr>
      <vt:lpstr>educação inclusiva RED</vt:lpstr>
      <vt:lpstr>TIPOS DE RECURSOS E DE LICENÇAS DE USO</vt:lpstr>
      <vt:lpstr>TIPOS DE RECURSOS E DE LICENÇAS DE USO</vt:lpstr>
      <vt:lpstr>TIPOS DE RECURSOS E DE LICENÇAS DE USO</vt:lpstr>
      <vt:lpstr>RECURSOS EDUCACIONAIS ABERTOS (REAs) E CREATIVE COMMONS</vt:lpstr>
      <vt:lpstr>RECURSOS EDUCACIONAIS ABERTOS (REAs) </vt:lpstr>
      <vt:lpstr>RECURSOS EDUCACIONAIS ABERTOS (REAs) </vt:lpstr>
      <vt:lpstr>Apresentação do PowerPoint</vt:lpstr>
      <vt:lpstr>TOTAL DE PROFESSORES USUÁRIO DE INTERNET</vt:lpstr>
      <vt:lpstr>Licenças de uso </vt:lpstr>
      <vt:lpstr>Apresentação do PowerPoint</vt:lpstr>
      <vt:lpstr>Apresentação do PowerPoint</vt:lpstr>
      <vt:lpstr>Apresentação do PowerPoint</vt:lpstr>
      <vt:lpstr>Apresentação do PowerPoint</vt:lpstr>
      <vt:lpstr>CURADORIA, O QUE É?</vt:lpstr>
      <vt:lpstr>CURADORIA NA ESCOLA</vt:lpstr>
      <vt:lpstr>COMO ESTIMULAR O USO E A PRODUÇÃO DE REDs PELOS PROFESSORES</vt:lpstr>
      <vt:lpstr>COMO ESTIMULAR O USO E A PRODUÇÃO DE REDs PELOS PROFESSORES</vt:lpstr>
      <vt:lpstr>APLICATIVOS PARA USAR COMO RED</vt:lpstr>
      <vt:lpstr>APLICATIVOS PARA USAR COMO RED</vt:lpstr>
      <vt:lpstr>APLICATIVOS PARA USAR COMO RED</vt:lpstr>
      <vt:lpstr>APLICATIVOS PARA USAR COMO RED</vt:lpstr>
      <vt:lpstr>APLICATIVOS PARA USAR COMO RED</vt:lpstr>
      <vt:lpstr>APLICATIVOS PARA USAR COMO RED</vt:lpstr>
      <vt:lpstr>APLICATIVOS PARA USAR COMO RED</vt:lpstr>
      <vt:lpstr>APLICATIVOS PARA USAR COMO RED</vt:lpstr>
      <vt:lpstr>APLICATIVOS PARA USAR COMO RED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EDUCACIONAIS DIGITAIS </dc:title>
  <dc:creator>Karen Santos</dc:creator>
  <cp:lastModifiedBy>Karen Santos</cp:lastModifiedBy>
  <cp:revision>1</cp:revision>
  <dcterms:modified xsi:type="dcterms:W3CDTF">2021-06-07T07:55:53Z</dcterms:modified>
</cp:coreProperties>
</file>