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7cdb1e4a4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7cdb1e4a4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afc63059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afc63059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afc63059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afc63059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afc63059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afc63059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afc63059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afc63059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7cdb1e4a4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7cdb1e4a4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afc6305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afc6305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7cdb1e4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7cdb1e4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7cdb1e4a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7cdb1e4a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7cdb1e4a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7cdb1e4a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afc63059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afc63059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afc63059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afc63059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afc63059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afc63059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afc63059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afc63059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rgbClr val="FFD96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1248200" y="382425"/>
            <a:ext cx="76881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3900">
                <a:latin typeface="Comic Sans MS"/>
                <a:ea typeface="Comic Sans MS"/>
                <a:cs typeface="Comic Sans MS"/>
                <a:sym typeface="Comic Sans MS"/>
              </a:rPr>
              <a:t>Módulo 1 - FormAção</a:t>
            </a:r>
            <a:endParaRPr b="0"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676" y="4709725"/>
            <a:ext cx="37413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400">
                <a:solidFill>
                  <a:srgbClr val="000000"/>
                </a:solidFill>
              </a:rPr>
              <a:t>Organizadora: Profª Karen Santos</a:t>
            </a:r>
            <a:endParaRPr b="1" sz="1400">
              <a:solidFill>
                <a:srgbClr val="000000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001" y="1868500"/>
            <a:ext cx="4230301" cy="24115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9" name="Google Shape;89;p13"/>
          <p:cNvSpPr txBox="1"/>
          <p:nvPr/>
        </p:nvSpPr>
        <p:spPr>
          <a:xfrm>
            <a:off x="233850" y="2571750"/>
            <a:ext cx="4015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741B47"/>
                </a:solidFill>
                <a:latin typeface="Comic Sans MS"/>
                <a:ea typeface="Comic Sans MS"/>
                <a:cs typeface="Comic Sans MS"/>
                <a:sym typeface="Comic Sans MS"/>
              </a:rPr>
              <a:t>Cultura Digital na BNCC</a:t>
            </a:r>
            <a:endParaRPr b="1" sz="800">
              <a:solidFill>
                <a:srgbClr val="741B47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17692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u="sng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Tópico 2:</a:t>
            </a:r>
            <a:endParaRPr sz="2800" u="sng">
              <a:solidFill>
                <a:schemeClr val="dk2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920800" y="4280000"/>
            <a:ext cx="401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">
                <a:latin typeface="Lato"/>
                <a:ea typeface="Lato"/>
                <a:cs typeface="Lato"/>
                <a:sym typeface="Lato"/>
              </a:rPr>
              <a:t>Fonte: https://www.cenpec.org.br/wp-content/uploads/2020/06/webinar2_rpa_banner_numero.png</a:t>
            </a:r>
            <a:endParaRPr sz="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b="5961" l="2063" r="3275" t="6234"/>
          <a:stretch/>
        </p:blipFill>
        <p:spPr>
          <a:xfrm>
            <a:off x="817912" y="317625"/>
            <a:ext cx="7508175" cy="4248400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22"/>
          <p:cNvSpPr txBox="1"/>
          <p:nvPr/>
        </p:nvSpPr>
        <p:spPr>
          <a:xfrm>
            <a:off x="738625" y="4566025"/>
            <a:ext cx="741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https://movimentopelabase.org.br/wp-content/uploads/2018/03/BNCC_Competencias_Progressao.pdf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11650" l="2362" r="4258" t="8662"/>
          <a:stretch/>
        </p:blipFill>
        <p:spPr>
          <a:xfrm>
            <a:off x="521025" y="668000"/>
            <a:ext cx="8323125" cy="3540325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p23"/>
          <p:cNvSpPr txBox="1"/>
          <p:nvPr/>
        </p:nvSpPr>
        <p:spPr>
          <a:xfrm>
            <a:off x="738625" y="4566025"/>
            <a:ext cx="741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https://movimentopelabase.org.br/wp-content/uploads/2018/03/BNCC_Competencias_Progressao.pdf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 b="13150" l="3106" r="3031" t="6759"/>
          <a:stretch/>
        </p:blipFill>
        <p:spPr>
          <a:xfrm>
            <a:off x="534400" y="494300"/>
            <a:ext cx="8082624" cy="3847625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0" name="Google Shape;160;p24"/>
          <p:cNvSpPr txBox="1"/>
          <p:nvPr/>
        </p:nvSpPr>
        <p:spPr>
          <a:xfrm>
            <a:off x="738625" y="4566025"/>
            <a:ext cx="741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https://movimentopelabase.org.br/wp-content/uploads/2018/03/BNCC_Competencias_Progressao.pdf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 b="15981" l="3941" r="5033" t="10337"/>
          <a:stretch/>
        </p:blipFill>
        <p:spPr>
          <a:xfrm>
            <a:off x="534200" y="239850"/>
            <a:ext cx="8242951" cy="4381975"/>
          </a:xfrm>
          <a:prstGeom prst="rect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Google Shape;166;p25"/>
          <p:cNvSpPr txBox="1"/>
          <p:nvPr/>
        </p:nvSpPr>
        <p:spPr>
          <a:xfrm>
            <a:off x="738625" y="4566025"/>
            <a:ext cx="741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https://movimentopelabase.org.br/wp-content/uploads/2018/03/BNCC_Competencias_Progressao.pdf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LINK DE FREQUENCIA DA TARDE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https://forms.gle/BGG7ZZkv1MyyHZBW8</a:t>
            </a:r>
            <a:endParaRPr/>
          </a:p>
        </p:txBody>
      </p:sp>
      <p:sp>
        <p:nvSpPr>
          <p:cNvPr id="172" name="Google Shape;172;p26"/>
          <p:cNvSpPr txBox="1"/>
          <p:nvPr>
            <p:ph idx="2" type="body"/>
          </p:nvPr>
        </p:nvSpPr>
        <p:spPr>
          <a:xfrm>
            <a:off x="4572004" y="1853850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LINK DE FREQUENCIA DA NOITE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https://forms.gle/6jHkaDQVYdxZn4W97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450" y="377475"/>
            <a:ext cx="7413099" cy="42005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7" name="Google Shape;97;p14"/>
          <p:cNvSpPr txBox="1"/>
          <p:nvPr/>
        </p:nvSpPr>
        <p:spPr>
          <a:xfrm>
            <a:off x="738575" y="4686900"/>
            <a:ext cx="741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https://movimentopelabase.org.br/wp-content/uploads/2018/03/BNCC_Competencias_Progressao.pdf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957750" y="7277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33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O QUE É BASE NACIONAL COMUM CURRICULAR - BNCC?</a:t>
            </a:r>
            <a:endParaRPr sz="2933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255150" y="2264650"/>
            <a:ext cx="87294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 </a:t>
            </a:r>
            <a:r>
              <a:rPr lang="pt-BR" sz="1900">
                <a:latin typeface="Comic Sans MS"/>
                <a:ea typeface="Comic Sans MS"/>
                <a:cs typeface="Comic Sans MS"/>
                <a:sym typeface="Comic Sans MS"/>
              </a:rPr>
              <a:t>A BNCC é um documento que </a:t>
            </a:r>
            <a:r>
              <a:rPr lang="pt-BR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define</a:t>
            </a:r>
            <a:r>
              <a:rPr lang="pt-BR" sz="1900">
                <a:latin typeface="Comic Sans MS"/>
                <a:ea typeface="Comic Sans MS"/>
                <a:cs typeface="Comic Sans MS"/>
                <a:sym typeface="Comic Sans MS"/>
              </a:rPr>
              <a:t> os</a:t>
            </a:r>
            <a:r>
              <a:rPr b="1" lang="pt-BR" sz="1900">
                <a:latin typeface="Comic Sans MS"/>
                <a:ea typeface="Comic Sans MS"/>
                <a:cs typeface="Comic Sans MS"/>
                <a:sym typeface="Comic Sans MS"/>
              </a:rPr>
              <a:t> conhecimentos</a:t>
            </a:r>
            <a:r>
              <a:rPr lang="pt-BR" sz="1900"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b="1" lang="pt-BR" sz="1900">
                <a:latin typeface="Comic Sans MS"/>
                <a:ea typeface="Comic Sans MS"/>
                <a:cs typeface="Comic Sans MS"/>
                <a:sym typeface="Comic Sans MS"/>
              </a:rPr>
              <a:t>competências</a:t>
            </a:r>
            <a:r>
              <a:rPr lang="pt-BR" sz="1900">
                <a:latin typeface="Comic Sans MS"/>
                <a:ea typeface="Comic Sans MS"/>
                <a:cs typeface="Comic Sans MS"/>
                <a:sym typeface="Comic Sans MS"/>
              </a:rPr>
              <a:t> e </a:t>
            </a:r>
            <a:r>
              <a:rPr b="1" lang="pt-BR" sz="1900">
                <a:latin typeface="Comic Sans MS"/>
                <a:ea typeface="Comic Sans MS"/>
                <a:cs typeface="Comic Sans MS"/>
                <a:sym typeface="Comic Sans MS"/>
              </a:rPr>
              <a:t>h</a:t>
            </a:r>
            <a:r>
              <a:rPr b="1" lang="pt-BR" sz="1900">
                <a:latin typeface="Comic Sans MS"/>
                <a:ea typeface="Comic Sans MS"/>
                <a:cs typeface="Comic Sans MS"/>
                <a:sym typeface="Comic Sans MS"/>
              </a:rPr>
              <a:t>abilidades </a:t>
            </a:r>
            <a:r>
              <a:rPr lang="pt-BR" sz="1900">
                <a:latin typeface="Comic Sans MS"/>
                <a:ea typeface="Comic Sans MS"/>
                <a:cs typeface="Comic Sans MS"/>
                <a:sym typeface="Comic Sans MS"/>
              </a:rPr>
              <a:t>que todas as alunas e alunos devem desenvolver ao longo da Educação Básica.</a:t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549900" y="4713775"/>
            <a:ext cx="804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https://fundacaolemann.org.br/storage/materials/HZ8QNv07QakbmlTFFvbc0qblJEPH4mxDjvqXuIcb.pdf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>
            <a:off x="1092050" y="606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55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BNCC - FUNDAMENTO PEDAGÓGICO:</a:t>
            </a:r>
            <a:endParaRPr sz="3155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16"/>
          <p:cNvSpPr txBox="1"/>
          <p:nvPr>
            <p:ph idx="1" type="body"/>
          </p:nvPr>
        </p:nvSpPr>
        <p:spPr>
          <a:xfrm>
            <a:off x="402900" y="1369825"/>
            <a:ext cx="8520600" cy="334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 </a:t>
            </a: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 desenvolvimento integral dos estudantes.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Uma </a:t>
            </a:r>
            <a:r>
              <a:rPr b="1" lang="pt-BR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educação integral </a:t>
            </a: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promove o desenvolvimento de crianças e jovens em todas as suas dimensões: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intelectual,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física,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emocional,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social e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</a:pPr>
            <a:r>
              <a:rPr lang="pt-BR" sz="1800">
                <a:latin typeface="Comic Sans MS"/>
                <a:ea typeface="Comic Sans MS"/>
                <a:cs typeface="Comic Sans MS"/>
                <a:sym typeface="Comic Sans MS"/>
              </a:rPr>
              <a:t>cultural.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11" name="Google Shape;111;p16"/>
          <p:cNvSpPr txBox="1"/>
          <p:nvPr/>
        </p:nvSpPr>
        <p:spPr>
          <a:xfrm>
            <a:off x="282025" y="4713925"/>
            <a:ext cx="804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https://fundacaolemann.org.br/storage/materials/HZ8QNv07QakbmlTFFvbc0qblJEPH4mxDjvqXuIcb.pdf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902225" y="5397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2240">
                <a:latin typeface="Comic Sans MS"/>
                <a:ea typeface="Comic Sans MS"/>
                <a:cs typeface="Comic Sans MS"/>
                <a:sym typeface="Comic Sans MS"/>
              </a:rPr>
              <a:t>DEFINIÇÃO DE COMPETÊNCIAS SEGUNDO A BNCC</a:t>
            </a:r>
            <a:endParaRPr sz="224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309875" y="1528050"/>
            <a:ext cx="8499900" cy="30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t-BR" sz="1617">
                <a:latin typeface="Comic Sans MS"/>
                <a:ea typeface="Comic Sans MS"/>
                <a:cs typeface="Comic Sans MS"/>
                <a:sym typeface="Comic Sans MS"/>
              </a:rPr>
              <a:t>É </a:t>
            </a:r>
            <a:r>
              <a:rPr lang="pt-BR" sz="1617">
                <a:latin typeface="Comic Sans MS"/>
                <a:ea typeface="Comic Sans MS"/>
                <a:cs typeface="Comic Sans MS"/>
                <a:sym typeface="Comic Sans MS"/>
              </a:rPr>
              <a:t>a soma de</a:t>
            </a:r>
            <a:r>
              <a:rPr lang="pt-BR" sz="1772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pt-BR" sz="1772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conhecimentos</a:t>
            </a:r>
            <a:r>
              <a:rPr lang="pt-BR" sz="1617">
                <a:latin typeface="Comic Sans MS"/>
                <a:ea typeface="Comic Sans MS"/>
                <a:cs typeface="Comic Sans MS"/>
                <a:sym typeface="Comic Sans MS"/>
              </a:rPr>
              <a:t> (saberes), </a:t>
            </a:r>
            <a:r>
              <a:rPr b="1" lang="pt-BR" sz="1772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habilidades</a:t>
            </a:r>
            <a:r>
              <a:rPr lang="pt-BR" sz="1617">
                <a:latin typeface="Comic Sans MS"/>
                <a:ea typeface="Comic Sans MS"/>
                <a:cs typeface="Comic Sans MS"/>
                <a:sym typeface="Comic Sans MS"/>
              </a:rPr>
              <a:t> (capacidade de aplicar esses saberes na vida cotidiana), </a:t>
            </a:r>
            <a:r>
              <a:rPr b="1" lang="pt-BR" sz="1772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atitudes</a:t>
            </a:r>
            <a:r>
              <a:rPr lang="pt-BR" sz="1617">
                <a:latin typeface="Comic Sans MS"/>
                <a:ea typeface="Comic Sans MS"/>
                <a:cs typeface="Comic Sans MS"/>
                <a:sym typeface="Comic Sans MS"/>
              </a:rPr>
              <a:t> (força interna necessária para utilização desses conhecimentos e habilidades) e </a:t>
            </a:r>
            <a:r>
              <a:rPr b="1" lang="pt-BR" sz="1772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valores</a:t>
            </a:r>
            <a:r>
              <a:rPr lang="pt-BR" sz="1617">
                <a:latin typeface="Comic Sans MS"/>
                <a:ea typeface="Comic Sans MS"/>
                <a:cs typeface="Comic Sans MS"/>
                <a:sym typeface="Comic Sans MS"/>
              </a:rPr>
              <a:t> (aptidão para utilizar esses conhecimentos e habilidades com base em valores universais, como direitos humanos, ética, justiça social e consciência ambiental).</a:t>
            </a:r>
            <a:endParaRPr sz="161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pt-BR" sz="1617">
                <a:latin typeface="Comic Sans MS"/>
                <a:ea typeface="Comic Sans MS"/>
                <a:cs typeface="Comic Sans MS"/>
                <a:sym typeface="Comic Sans MS"/>
              </a:rPr>
              <a:t>Na estrutura da BNCC, as </a:t>
            </a:r>
            <a:r>
              <a:rPr b="1" lang="pt-BR" sz="1772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10 competências gerais </a:t>
            </a:r>
            <a:r>
              <a:rPr lang="pt-BR" sz="1617">
                <a:latin typeface="Comic Sans MS"/>
                <a:ea typeface="Comic Sans MS"/>
                <a:cs typeface="Comic Sans MS"/>
                <a:sym typeface="Comic Sans MS"/>
              </a:rPr>
              <a:t>são desdobradas em </a:t>
            </a:r>
            <a:r>
              <a:rPr b="1" lang="pt-BR" sz="1617">
                <a:latin typeface="Comic Sans MS"/>
                <a:ea typeface="Comic Sans MS"/>
                <a:cs typeface="Comic Sans MS"/>
                <a:sym typeface="Comic Sans MS"/>
              </a:rPr>
              <a:t>objetos de  Conhecimento e habilidades</a:t>
            </a:r>
            <a:r>
              <a:rPr lang="pt-BR" sz="1617">
                <a:latin typeface="Comic Sans MS"/>
                <a:ea typeface="Comic Sans MS"/>
                <a:cs typeface="Comic Sans MS"/>
                <a:sym typeface="Comic Sans MS"/>
              </a:rPr>
              <a:t> de acordo com cada etapa, faixa etária, componente ou área do conhecimento.</a:t>
            </a:r>
            <a:endParaRPr sz="161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pt-BR" sz="1617">
                <a:latin typeface="Comic Sans MS"/>
                <a:ea typeface="Comic Sans MS"/>
                <a:cs typeface="Comic Sans MS"/>
                <a:sym typeface="Comic Sans MS"/>
              </a:rPr>
              <a:t>São elas:</a:t>
            </a:r>
            <a:endParaRPr sz="1617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30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r>
              <a:t/>
            </a:r>
            <a:endParaRPr sz="1307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307"/>
          </a:p>
        </p:txBody>
      </p:sp>
      <p:sp>
        <p:nvSpPr>
          <p:cNvPr id="118" name="Google Shape;118;p17"/>
          <p:cNvSpPr txBox="1"/>
          <p:nvPr/>
        </p:nvSpPr>
        <p:spPr>
          <a:xfrm>
            <a:off x="549900" y="4789500"/>
            <a:ext cx="804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https://fundacaolemann.org.br/storage/materials/HZ8QNv07QakbmlTFFvbc0qblJEPH4mxDjvqXuIcb.pdf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12" y="187525"/>
            <a:ext cx="8329776" cy="443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778925" y="4713750"/>
            <a:ext cx="741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https://movimentopelabase.org.br/wp-content/uploads/2018/03/BNCC_Competencias_Progressao.pdf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75" y="160325"/>
            <a:ext cx="8109350" cy="4382001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" name="Google Shape;130;p19"/>
          <p:cNvSpPr txBox="1"/>
          <p:nvPr/>
        </p:nvSpPr>
        <p:spPr>
          <a:xfrm>
            <a:off x="738625" y="4566025"/>
            <a:ext cx="741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https://movimentopelabase.org.br/wp-content/uploads/2018/03/BNCC_Competencias_Progressao.pdf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6442" l="6633" r="5854" t="8905"/>
          <a:stretch/>
        </p:blipFill>
        <p:spPr>
          <a:xfrm>
            <a:off x="993775" y="239475"/>
            <a:ext cx="7608776" cy="4217524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p20"/>
          <p:cNvSpPr txBox="1"/>
          <p:nvPr/>
        </p:nvSpPr>
        <p:spPr>
          <a:xfrm>
            <a:off x="738625" y="4566025"/>
            <a:ext cx="741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https://movimentopelabase.org.br/wp-content/uploads/2018/03/BNCC_Competencias_Progressao.pdf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2774" l="2476" r="3352" t="2519"/>
          <a:stretch/>
        </p:blipFill>
        <p:spPr>
          <a:xfrm>
            <a:off x="791175" y="360725"/>
            <a:ext cx="7882249" cy="4181575"/>
          </a:xfrm>
          <a:prstGeom prst="rect">
            <a:avLst/>
          </a:prstGeom>
          <a:noFill/>
          <a:ln cap="flat" cmpd="sng" w="38100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21"/>
          <p:cNvSpPr txBox="1"/>
          <p:nvPr/>
        </p:nvSpPr>
        <p:spPr>
          <a:xfrm>
            <a:off x="738625" y="4566025"/>
            <a:ext cx="7413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/>
              <a:t>FONTE: https://movimentopelabase.org.br/wp-content/uploads/2018/03/BNCC_Competencias_Progressao.pdf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