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0" r:id="rId3"/>
    <p:sldId id="385" r:id="rId4"/>
    <p:sldId id="381" r:id="rId5"/>
    <p:sldId id="363" r:id="rId6"/>
    <p:sldId id="362" r:id="rId7"/>
    <p:sldId id="361" r:id="rId8"/>
    <p:sldId id="375" r:id="rId9"/>
    <p:sldId id="360" r:id="rId10"/>
    <p:sldId id="316" r:id="rId11"/>
    <p:sldId id="322" r:id="rId12"/>
    <p:sldId id="257" r:id="rId13"/>
    <p:sldId id="258" r:id="rId14"/>
    <p:sldId id="259" r:id="rId15"/>
    <p:sldId id="263" r:id="rId16"/>
    <p:sldId id="315" r:id="rId17"/>
    <p:sldId id="359" r:id="rId18"/>
    <p:sldId id="284" r:id="rId19"/>
    <p:sldId id="355" r:id="rId20"/>
    <p:sldId id="352" r:id="rId21"/>
    <p:sldId id="365" r:id="rId22"/>
    <p:sldId id="367" r:id="rId23"/>
    <p:sldId id="369" r:id="rId24"/>
    <p:sldId id="368" r:id="rId25"/>
    <p:sldId id="318" r:id="rId26"/>
    <p:sldId id="358" r:id="rId27"/>
    <p:sldId id="376" r:id="rId28"/>
    <p:sldId id="356" r:id="rId29"/>
    <p:sldId id="327" r:id="rId30"/>
    <p:sldId id="364" r:id="rId31"/>
    <p:sldId id="366" r:id="rId32"/>
    <p:sldId id="386" r:id="rId33"/>
    <p:sldId id="371" r:id="rId34"/>
    <p:sldId id="387" r:id="rId35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BA3"/>
    <a:srgbClr val="A6B727"/>
    <a:srgbClr val="CCFF33"/>
    <a:srgbClr val="CCFF66"/>
    <a:srgbClr val="FFFFCC"/>
    <a:srgbClr val="CCFF99"/>
    <a:srgbClr val="B2C529"/>
    <a:srgbClr val="D5E274"/>
    <a:srgbClr val="D2E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0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4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7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55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8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14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4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8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91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9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4E792CA-E5D9-428D-8FD7-06DFA0A157AB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4304219-A50A-4843-9ECC-74B9747FF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00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2" Type="http://schemas.openxmlformats.org/officeDocument/2006/relationships/hyperlink" Target="https://www.google.com.br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LqiShzP0k&amp;t=55s" TargetMode="External"/><Relationship Id="rId2" Type="http://schemas.openxmlformats.org/officeDocument/2006/relationships/hyperlink" Target="https://www.youtube.com/watch?v=pWKpV7v2YVM&amp;t=145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08" y="548680"/>
            <a:ext cx="8856984" cy="2926080"/>
          </a:xfrm>
        </p:spPr>
        <p:txBody>
          <a:bodyPr>
            <a:normAutofit/>
          </a:bodyPr>
          <a:lstStyle/>
          <a:p>
            <a:r>
              <a:rPr lang="pt-BR" sz="4000" dirty="0"/>
              <a:t>JOGO TRILHA</a:t>
            </a:r>
            <a:br>
              <a:rPr lang="pt-BR" sz="4000" dirty="0"/>
            </a:br>
            <a:r>
              <a:rPr lang="pt-BR" sz="4000" dirty="0"/>
              <a:t> </a:t>
            </a:r>
            <a:br>
              <a:rPr lang="pt-BR" sz="4000" dirty="0"/>
            </a:br>
            <a:r>
              <a:rPr lang="pt-BR" sz="4000" dirty="0"/>
              <a:t>- ANIMAIS DA MATA ATLÂNTICA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36096" y="5373216"/>
            <a:ext cx="3456384" cy="110452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Data: 18/11/2019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8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B9236A-F67E-406C-B45A-A645B8283BF1}"/>
              </a:ext>
            </a:extLst>
          </p:cNvPr>
          <p:cNvSpPr/>
          <p:nvPr/>
        </p:nvSpPr>
        <p:spPr>
          <a:xfrm>
            <a:off x="395536" y="836712"/>
            <a:ext cx="8352928" cy="4952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LEGO EV3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Robôs carrinhos EV3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Celulares com aplicativo LEGO MINDSTORMS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EV3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Jogo Trilha – Animais da Mata Atlântica, produzido pela professora Sidneide Campos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Cartas Advinhas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Cartas Respostas (Nomes dos animais)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Dado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Trilha: folhas ofício 4 A de rascunho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1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79712" y="1268760"/>
            <a:ext cx="4896544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Cartas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Animais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Advinhas</a:t>
            </a:r>
          </a:p>
        </p:txBody>
      </p:sp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0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39752" y="306352"/>
            <a:ext cx="1980000" cy="215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E MARROM. TENHO TUFOS DE PELOS NAS ORELHAS QUE LEMBRAM A CABELEIRA DE </a:t>
            </a:r>
            <a:r>
              <a:rPr lang="pt-BR" b="1" dirty="0"/>
              <a:t>UM PALHAÇO. MEU NOME POSSUI DUAS SÍLABAS E COMEÇA COM “SA”.</a:t>
            </a:r>
          </a:p>
          <a:p>
            <a:pPr algn="ctr"/>
            <a:r>
              <a:rPr lang="pt-BR" b="1" dirty="0"/>
              <a:t>?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411760" y="4725144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84" y="2564904"/>
            <a:ext cx="198072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1" y="4688920"/>
            <a:ext cx="19800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ângulo 15"/>
          <p:cNvSpPr/>
          <p:nvPr/>
        </p:nvSpPr>
        <p:spPr>
          <a:xfrm>
            <a:off x="6588224" y="2564904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660232" y="4725144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552000" y="2756883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UM MAMÍFERO QUE POSSUI UMA CALDA EM FORMA DE BANDEIRA . UTILIZO MINHA LÍNGUA COMPRIDA PARA CAPTURAR</a:t>
            </a:r>
          </a:p>
          <a:p>
            <a:pPr algn="ctr"/>
            <a:r>
              <a:rPr lang="pt-BR" sz="1000" b="1" dirty="0"/>
              <a:t>FORMIGAS E MEUS INSETOS FAVORITOS POIS NÃO POSSUO DENTES. MEU PRIMEIRO NOME COMEÇA COM A SÍLABA  “TA”</a:t>
            </a:r>
          </a:p>
          <a:p>
            <a:pPr algn="ctr"/>
            <a:r>
              <a:rPr lang="pt-BR" sz="1000" b="1" dirty="0"/>
              <a:t> QUEM SOU EU 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644427" y="4936783"/>
            <a:ext cx="20116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TENHO HÁBITO NOTURNO. PRENDO A RESPIRAÇÃO POR 6 MINUTOS PARA ESCAVAR  TÚNEL E ABRIGAR-ME DO FRIO. POSSUO UMA CARAPAÇA QUE ME PROTEGE DOS PREDADORES. MEU NOME POSSUI APENAS DUAS SÍLABAS E COMEÇA COM “TA”</a:t>
            </a:r>
          </a:p>
          <a:p>
            <a:pPr algn="ctr"/>
            <a:r>
              <a:rPr lang="pt-BR" sz="1000" b="1" dirty="0"/>
              <a:t>QUEM SOU EU ?</a:t>
            </a:r>
          </a:p>
          <a:p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4499992" y="4221088"/>
            <a:ext cx="1944216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200" b="1" dirty="0">
                <a:ln w="12700">
                  <a:noFill/>
                  <a:prstDash val="solid"/>
                </a:ln>
              </a:rPr>
              <a:t>TAMANDUÁ BANDEIRA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19102" y="2162976"/>
            <a:ext cx="2048641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  SAGUI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499991" y="6381328"/>
            <a:ext cx="2011849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  TATU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Picture 4" descr="Imagem relacionada">
            <a:extLst>
              <a:ext uri="{FF2B5EF4-FFF2-40B4-BE49-F238E27FC236}">
                <a16:creationId xmlns:a16="http://schemas.microsoft.com/office/drawing/2014/main" id="{3768CB84-AB39-4607-ABC8-3DD89505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3" y="306352"/>
            <a:ext cx="2009050" cy="175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F11E663-FFE5-48C3-889C-926B9BA1B50F}"/>
              </a:ext>
            </a:extLst>
          </p:cNvPr>
          <p:cNvSpPr/>
          <p:nvPr/>
        </p:nvSpPr>
        <p:spPr>
          <a:xfrm>
            <a:off x="2402776" y="488960"/>
            <a:ext cx="1853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SOU UM PEQUENO MACACO BRINCALHÃO E DIVERTIDO COM PELAGEM EM TONS CINZA, BRANCO, PRETO E MARROM. TENHO TUFOS DE PELOS NAS ORELHAS QUE LEMBRAM A CABELEIRA DE UM PALHAÇO. MEU NOME POSSUI DUAS SÍLABAS E COMEÇA COM “SA”.</a:t>
            </a:r>
          </a:p>
          <a:p>
            <a:pPr algn="ctr"/>
            <a:r>
              <a:rPr lang="pt-BR" sz="1000" b="1" dirty="0"/>
              <a:t> QUEM SOU?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4040635-D957-4C2A-BCC6-84846666C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9" y="293265"/>
            <a:ext cx="1944216" cy="208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801C2686-B4C7-459A-BE41-9E58F0A6B0DA}"/>
              </a:ext>
            </a:extLst>
          </p:cNvPr>
          <p:cNvSpPr/>
          <p:nvPr/>
        </p:nvSpPr>
        <p:spPr>
          <a:xfrm>
            <a:off x="4459898" y="2117546"/>
            <a:ext cx="2014122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n w="12700">
                  <a:noFill/>
                  <a:prstDash val="solid"/>
                </a:ln>
              </a:rPr>
              <a:t>GAMBÁ</a:t>
            </a:r>
            <a:endParaRPr lang="pt-BR" sz="14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6" name="Grupo 26">
            <a:extLst>
              <a:ext uri="{FF2B5EF4-FFF2-40B4-BE49-F238E27FC236}">
                <a16:creationId xmlns:a16="http://schemas.microsoft.com/office/drawing/2014/main" id="{24F5FB55-5DEC-40BC-A502-D62EE19B63CD}"/>
              </a:ext>
            </a:extLst>
          </p:cNvPr>
          <p:cNvGrpSpPr/>
          <p:nvPr/>
        </p:nvGrpSpPr>
        <p:grpSpPr>
          <a:xfrm>
            <a:off x="6562008" y="301009"/>
            <a:ext cx="1980000" cy="2214436"/>
            <a:chOff x="2195736" y="4509120"/>
            <a:chExt cx="1980000" cy="2063997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EE4A4FE-80D5-4278-8532-1A048CD74B6F}"/>
                </a:ext>
              </a:extLst>
            </p:cNvPr>
            <p:cNvSpPr/>
            <p:nvPr/>
          </p:nvSpPr>
          <p:spPr>
            <a:xfrm>
              <a:off x="2195736" y="4509120"/>
              <a:ext cx="1980000" cy="19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FD57BAD3-DCAB-4298-A9C5-AF853153FAE9}"/>
                </a:ext>
              </a:extLst>
            </p:cNvPr>
            <p:cNvSpPr txBox="1"/>
            <p:nvPr/>
          </p:nvSpPr>
          <p:spPr>
            <a:xfrm>
              <a:off x="2223589" y="4622417"/>
              <a:ext cx="1924293" cy="195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/>
                <a:t> </a:t>
              </a:r>
              <a:r>
                <a:rPr lang="pt-BR" sz="1100" b="1" dirty="0"/>
                <a:t>POSSUO HÁBITO NOTURNO E SOLITÁRIO. COSTUMO CAÇAR E ME ALIMENTAR DURANTE A NOITE. SOU FEDIDO PARA ESPANTAR OS INIMIGOS. MEU NOME POSSUI DUAS SÍLABAS, COMEÇANDO COM “GAM”.</a:t>
              </a:r>
            </a:p>
            <a:p>
              <a:pPr algn="ctr"/>
              <a:r>
                <a:rPr lang="pt-BR" sz="1100" b="1" dirty="0"/>
                <a:t>QUEM SOU EU ?</a:t>
              </a:r>
            </a:p>
            <a:p>
              <a:endParaRPr lang="pt-BR" sz="2000" dirty="0"/>
            </a:p>
          </p:txBody>
        </p:sp>
      </p:grpSp>
      <p:pic>
        <p:nvPicPr>
          <p:cNvPr id="39" name="Imagem 38">
            <a:extLst>
              <a:ext uri="{FF2B5EF4-FFF2-40B4-BE49-F238E27FC236}">
                <a16:creationId xmlns:a16="http://schemas.microsoft.com/office/drawing/2014/main" id="{09957137-A109-4848-AD33-76AB73FA5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8" y="2561854"/>
            <a:ext cx="194421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75A2DDCF-5548-413B-9561-75CA8DFA339C}"/>
              </a:ext>
            </a:extLst>
          </p:cNvPr>
          <p:cNvSpPr/>
          <p:nvPr/>
        </p:nvSpPr>
        <p:spPr>
          <a:xfrm>
            <a:off x="252681" y="4159533"/>
            <a:ext cx="194305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MORCEGO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17A05C1-0D54-4F5D-BDF1-B1B55F058A3E}"/>
              </a:ext>
            </a:extLst>
          </p:cNvPr>
          <p:cNvSpPr/>
          <p:nvPr/>
        </p:nvSpPr>
        <p:spPr>
          <a:xfrm>
            <a:off x="2369728" y="2596346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BA3C4E-3B7C-40B1-B04C-CD6D635DC1F4}"/>
              </a:ext>
            </a:extLst>
          </p:cNvPr>
          <p:cNvSpPr/>
          <p:nvPr/>
        </p:nvSpPr>
        <p:spPr>
          <a:xfrm>
            <a:off x="2339329" y="2679939"/>
            <a:ext cx="20637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SOU UM MAMÍFERO NOTURNO QUE VOA E QUE AJUDA NO REFLORESTAMENTO DE MATAS E FLORESTAS DESTRUÍDAS PELO SER HUMANO A PARTIR DAS SEMENTES QUE SOBRAM DAS FRUTAS QUE COMO. MEU NOME POSSUI TRÊS SÍLABAS, COMEÇANDO COM “MOR” E TERMINANDO COM “GO”.</a:t>
            </a:r>
          </a:p>
          <a:p>
            <a:pPr algn="ctr"/>
            <a:r>
              <a:rPr lang="pt-BR" sz="1000" b="1" dirty="0"/>
              <a:t>QUEM SOU EU ?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7EE70F4-84D9-47A0-84D1-16ED97F71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8" y="4612425"/>
            <a:ext cx="194421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B6D0BDEA-4823-4D63-90F8-BF306767AB12}"/>
              </a:ext>
            </a:extLst>
          </p:cNvPr>
          <p:cNvSpPr/>
          <p:nvPr/>
        </p:nvSpPr>
        <p:spPr>
          <a:xfrm>
            <a:off x="179512" y="6288931"/>
            <a:ext cx="194421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BEIJA FLOR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16793B-6387-46E6-9F6B-7FE82299BD70}"/>
              </a:ext>
            </a:extLst>
          </p:cNvPr>
          <p:cNvSpPr/>
          <p:nvPr/>
        </p:nvSpPr>
        <p:spPr>
          <a:xfrm>
            <a:off x="2343656" y="4919389"/>
            <a:ext cx="2063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EU SOU A MENOR, MAIS LEVE E MAIS RÁPIDA AVE DO MUNDO. EU GASTO MUITA ENERGIA PARA </a:t>
            </a:r>
          </a:p>
          <a:p>
            <a:pPr algn="ctr"/>
            <a:r>
              <a:rPr lang="pt-BR" sz="1000" b="1" dirty="0"/>
              <a:t>VOAR, POR ISSO ME ALIMENTO DO NÉCTAR DAS FLORES DOCES. MEU NOME LEMBRA ATITUDE DE CARINHO E ALGO QUE ENFEITA E PERFUMA O AMBIENTE.  QUEM SOU EU?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339752" y="2564904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imagem galo de campina">
            <a:extLst>
              <a:ext uri="{FF2B5EF4-FFF2-40B4-BE49-F238E27FC236}">
                <a16:creationId xmlns:a16="http://schemas.microsoft.com/office/drawing/2014/main" id="{D00EBDE3-EA4A-4C3F-B1FA-EA02CB82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6" y="230515"/>
            <a:ext cx="1981675" cy="190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99BB1993-3F41-45F2-B371-3EC40516E7ED}"/>
              </a:ext>
            </a:extLst>
          </p:cNvPr>
          <p:cNvSpPr/>
          <p:nvPr/>
        </p:nvSpPr>
        <p:spPr>
          <a:xfrm>
            <a:off x="259766" y="2138507"/>
            <a:ext cx="201622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n w="12700">
                  <a:noFill/>
                  <a:prstDash val="solid"/>
                </a:ln>
              </a:rPr>
              <a:t>GALO DE CAMPINA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B73D6145-18AB-46A4-BAA6-6932657366CD}"/>
              </a:ext>
            </a:extLst>
          </p:cNvPr>
          <p:cNvSpPr/>
          <p:nvPr/>
        </p:nvSpPr>
        <p:spPr>
          <a:xfrm>
            <a:off x="2323407" y="225368"/>
            <a:ext cx="1980000" cy="2169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82AAF88-DD66-4788-AAD2-C0B7CAD87D9D}"/>
              </a:ext>
            </a:extLst>
          </p:cNvPr>
          <p:cNvSpPr txBox="1"/>
          <p:nvPr/>
        </p:nvSpPr>
        <p:spPr>
          <a:xfrm>
            <a:off x="2303752" y="273025"/>
            <a:ext cx="20303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b="1" dirty="0"/>
          </a:p>
          <a:p>
            <a:pPr algn="ctr"/>
            <a:r>
              <a:rPr lang="pt-BR" sz="1000" b="1" dirty="0"/>
              <a:t>SOU PEQUENO, COM UMA PLUMAGEM DA CABEÇA E DA GARGANTA EM TOM VERMELHO FORTE E BONITO. MEU NOME LEMBRA UMA  AVE DOMÉSTICA QUE É UM DESPERTADOR NATURAL AO AMANHECR ATRAVÉS DO SEU CANTO E UM CAMPO VERDE QUE NÃO POSSUI ÁRVORES? QUEM SOU?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E219EB35-B161-49FA-A9BF-99D56594C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35" y="209458"/>
            <a:ext cx="1944217" cy="190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B24D38F1-EAEB-4CEC-AE13-F152E344B9EC}"/>
              </a:ext>
            </a:extLst>
          </p:cNvPr>
          <p:cNvSpPr/>
          <p:nvPr/>
        </p:nvSpPr>
        <p:spPr>
          <a:xfrm>
            <a:off x="4505635" y="2155238"/>
            <a:ext cx="2042827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FORMIGA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33BDC87-983B-4BC6-A200-EDCAEBB4E06B}"/>
              </a:ext>
            </a:extLst>
          </p:cNvPr>
          <p:cNvSpPr/>
          <p:nvPr/>
        </p:nvSpPr>
        <p:spPr>
          <a:xfrm>
            <a:off x="6807622" y="225368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4A3F1E-424D-48F2-ABC4-04D49825818D}"/>
              </a:ext>
            </a:extLst>
          </p:cNvPr>
          <p:cNvSpPr/>
          <p:nvPr/>
        </p:nvSpPr>
        <p:spPr>
          <a:xfrm>
            <a:off x="6817072" y="442302"/>
            <a:ext cx="2030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/>
              <a:t>VIVO EM COLÔNIA ONDE CADA UM TEM SUA TAREFA PARA GARANTIR O ALIMENTO DE TODOS OS DIAS.  AS FUNÇÕES SÃO DIVIDIDAS EM :  OBREIRA, SOLDADO, OPERÁRIO E RAINHA. MEU NOME POSSUI TRÊS SÍLABAS E TERMINA COM “GA”.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A274E64-4ED1-40CF-9F10-54F0260BA97F}"/>
              </a:ext>
            </a:extLst>
          </p:cNvPr>
          <p:cNvSpPr/>
          <p:nvPr/>
        </p:nvSpPr>
        <p:spPr>
          <a:xfrm>
            <a:off x="6817072" y="2550670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90361AF7-12F5-4EA0-8927-6A40E4E77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5" y="2550670"/>
            <a:ext cx="194421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88E7C521-AC8D-4EB7-8A86-4A20CE04FE66}"/>
              </a:ext>
            </a:extLst>
          </p:cNvPr>
          <p:cNvSpPr/>
          <p:nvPr/>
        </p:nvSpPr>
        <p:spPr>
          <a:xfrm>
            <a:off x="197539" y="4208903"/>
            <a:ext cx="200570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ln w="12700">
                  <a:noFill/>
                  <a:prstDash val="solid"/>
                </a:ln>
              </a:rPr>
              <a:t>JACARÉ  DO PAPO AMARELO</a:t>
            </a:r>
            <a:endParaRPr lang="pt-BR" sz="11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E3CAB2-183A-48D3-A145-2DEC087C6351}"/>
              </a:ext>
            </a:extLst>
          </p:cNvPr>
          <p:cNvSpPr txBox="1"/>
          <p:nvPr/>
        </p:nvSpPr>
        <p:spPr>
          <a:xfrm>
            <a:off x="2375536" y="2731589"/>
            <a:ext cx="19442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TENHO O COURO DA BARRIGA AMARELADO E O CORPO COBERTO POR PLACAS MUITO DURAS. MINHA CAUDA TEM A FORMA DE SERRA E É FORTE COMO UM CHICOTE. VIVO NA ÁGUA E NA TERRA</a:t>
            </a:r>
          </a:p>
          <a:p>
            <a:pPr algn="ctr"/>
            <a:r>
              <a:rPr lang="pt-BR" sz="1100" b="1" dirty="0"/>
              <a:t>QUEM SOU EU?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988A96A6-A823-456D-958F-0B0EE84FB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92" y="2608680"/>
            <a:ext cx="1944217" cy="1445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18E059DB-4BB1-47A1-8351-BFC6C8AEF00E}"/>
              </a:ext>
            </a:extLst>
          </p:cNvPr>
          <p:cNvSpPr/>
          <p:nvPr/>
        </p:nvSpPr>
        <p:spPr>
          <a:xfrm>
            <a:off x="4556134" y="4178139"/>
            <a:ext cx="199653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COBRA CORAL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167FD59-D5EB-4223-8F63-1BB6E1E1CE9C}"/>
              </a:ext>
            </a:extLst>
          </p:cNvPr>
          <p:cNvSpPr txBox="1"/>
          <p:nvPr/>
        </p:nvSpPr>
        <p:spPr>
          <a:xfrm>
            <a:off x="6783718" y="2682520"/>
            <a:ext cx="2064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RASTEJANTE E LISTRADA NAS CORES VERMELHA, PRETA E AMARELA. POSSUO HÁBITO NOTURNO E SOU CONHECIDA POR SER FALSA OU VERDADEIRA.</a:t>
            </a:r>
          </a:p>
          <a:p>
            <a:pPr algn="ctr"/>
            <a:r>
              <a:rPr lang="pt-BR" sz="1000" b="1" dirty="0"/>
              <a:t>POSSO SER VENENOSA, VIVO NOS GALHOS DE ÁRVORES, FOLHAGENS, DEBAIXO DE PEDRAS, EM BURACOS.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pic>
        <p:nvPicPr>
          <p:cNvPr id="26" name="Imagem 25" descr="Imagem relacionada">
            <a:extLst>
              <a:ext uri="{FF2B5EF4-FFF2-40B4-BE49-F238E27FC236}">
                <a16:creationId xmlns:a16="http://schemas.microsoft.com/office/drawing/2014/main" id="{35FC2DDA-F056-4356-A745-E5A05BA24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4" y="4630281"/>
            <a:ext cx="1944217" cy="166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47F4D7CF-ED49-4934-8DA0-5D624A5BF1F3}"/>
              </a:ext>
            </a:extLst>
          </p:cNvPr>
          <p:cNvSpPr/>
          <p:nvPr/>
        </p:nvSpPr>
        <p:spPr>
          <a:xfrm>
            <a:off x="229443" y="6320747"/>
            <a:ext cx="204231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n w="12700">
                  <a:noFill/>
                  <a:prstDash val="solid"/>
                </a:ln>
              </a:rPr>
              <a:t>LAGARTA-DE-FOGO</a:t>
            </a:r>
            <a:endParaRPr lang="pt-BR" sz="14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50E1326-7035-4FF4-B4FB-5DA41D5BACEF}"/>
              </a:ext>
            </a:extLst>
          </p:cNvPr>
          <p:cNvSpPr/>
          <p:nvPr/>
        </p:nvSpPr>
        <p:spPr>
          <a:xfrm>
            <a:off x="2354131" y="4579081"/>
            <a:ext cx="1980000" cy="2049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4A37D0F-A5A6-4AF0-AC6C-B1D07A2BAE97}"/>
              </a:ext>
            </a:extLst>
          </p:cNvPr>
          <p:cNvSpPr txBox="1"/>
          <p:nvPr/>
        </p:nvSpPr>
        <p:spPr>
          <a:xfrm>
            <a:off x="2353866" y="4626774"/>
            <a:ext cx="204231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SE VOCÊ ME TOCAR POSSO QUEIMAR SUA PELE COM MEU PÊLO VENENOSO. CASO ISSO ACONTEÇA, APLIQUE COMPRESSA DE ÁGUA FRIA NO LOCAL DO CONTATO OU PROCURE UM MÉDICO.</a:t>
            </a:r>
            <a:endParaRPr lang="pt-BR" sz="900" dirty="0"/>
          </a:p>
          <a:p>
            <a:pPr algn="ctr"/>
            <a:r>
              <a:rPr lang="pt-BR" sz="900" b="1" dirty="0"/>
              <a:t>RASTEJO, POSSUO ANTENAS QUE ME AJUDAM A SEGUIR CAMINHOS E GOSTO MUITO DE PLANTAS.</a:t>
            </a:r>
            <a:endParaRPr lang="pt-BR" sz="900" dirty="0"/>
          </a:p>
          <a:p>
            <a:pPr algn="ctr"/>
            <a:r>
              <a:rPr lang="pt-BR" sz="900" b="1" dirty="0"/>
              <a:t>MEU NOME POSSUI TRÊS SÍLABAS E COMEÇA COM “LA”.  </a:t>
            </a:r>
            <a:endParaRPr lang="pt-BR" sz="900" dirty="0"/>
          </a:p>
          <a:p>
            <a:pPr algn="ctr"/>
            <a:r>
              <a:rPr lang="pt-BR" sz="900" b="1" dirty="0"/>
              <a:t>QUEM SOU EU?</a:t>
            </a:r>
            <a:endParaRPr lang="pt-BR" sz="900" dirty="0"/>
          </a:p>
          <a:p>
            <a:pPr algn="ctr"/>
            <a:endParaRPr lang="pt-BR" sz="1050" b="1" dirty="0"/>
          </a:p>
        </p:txBody>
      </p:sp>
      <p:pic>
        <p:nvPicPr>
          <p:cNvPr id="32" name="Picture 6" descr="Resultado de imagem para aranha caranguejeira">
            <a:extLst>
              <a:ext uri="{FF2B5EF4-FFF2-40B4-BE49-F238E27FC236}">
                <a16:creationId xmlns:a16="http://schemas.microsoft.com/office/drawing/2014/main" id="{5808F99B-1FDA-49B9-A6F4-ACB1A78E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134" y="4808059"/>
            <a:ext cx="1944207" cy="183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07D0515C-59C6-41A1-9031-FF9F2B9C044E}"/>
              </a:ext>
            </a:extLst>
          </p:cNvPr>
          <p:cNvSpPr/>
          <p:nvPr/>
        </p:nvSpPr>
        <p:spPr>
          <a:xfrm>
            <a:off x="4516957" y="6368938"/>
            <a:ext cx="2017295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>
                <a:ln w="12700">
                  <a:noFill/>
                  <a:prstDash val="solid"/>
                </a:ln>
              </a:rPr>
              <a:t>CARANGUEJEIRA</a:t>
            </a:r>
            <a:endParaRPr lang="pt-BR" sz="1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A711CDA-D8F8-4C5A-A1AA-69E5FC1238E2}"/>
              </a:ext>
            </a:extLst>
          </p:cNvPr>
          <p:cNvSpPr/>
          <p:nvPr/>
        </p:nvSpPr>
        <p:spPr>
          <a:xfrm>
            <a:off x="6789450" y="4579081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8974DE4-3C16-4799-AE6A-AD55F2A9BE1D}"/>
              </a:ext>
            </a:extLst>
          </p:cNvPr>
          <p:cNvSpPr txBox="1"/>
          <p:nvPr/>
        </p:nvSpPr>
        <p:spPr>
          <a:xfrm>
            <a:off x="6781683" y="4768604"/>
            <a:ext cx="20507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UM ANIMAL INVERTEBRADO COM 8 PATAS. POSSUO PELOS QUE PODEM SE SOLTAR E PENETRAR NA PELE DOS INIMIGOS CAUSANDO MUITA IRRITAÇÃO. MEU NOME POSSUI CINCO SÍLABAS, COMEÇANDO COM “CA” E TERMINANDO COM “JA”.</a:t>
            </a:r>
          </a:p>
          <a:p>
            <a:pPr algn="ctr"/>
            <a:r>
              <a:rPr lang="pt-BR" sz="1000" b="1" dirty="0"/>
              <a:t>QUEM SOU EU?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2" y="2619882"/>
            <a:ext cx="194421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tângulo 8"/>
          <p:cNvSpPr/>
          <p:nvPr/>
        </p:nvSpPr>
        <p:spPr>
          <a:xfrm>
            <a:off x="2267744" y="293795"/>
            <a:ext cx="1980000" cy="2127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67744" y="4646529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67744" y="2558424"/>
            <a:ext cx="1980000" cy="2059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477031" y="332656"/>
            <a:ext cx="2235209" cy="2207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477030" y="2619882"/>
            <a:ext cx="2235209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477031" y="4653879"/>
            <a:ext cx="2235208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374788" y="2721005"/>
            <a:ext cx="23467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TENHO  PELE GROSSA, PATAS CURTAS  E  BOLSAS PRÓXIMAS AOS OLHOS COM VENENO QUE ASSUSTA OS PREDADORES. MINHA ALIMENTAÇÃO SÃO INSETOS QUE CAPTURO COM MINHA LÍNGUA ELÁSTICA.. QUANDO SOU BEBÊ ME CHAMAM DE GIRINO E QUANDO FICO  ADULTO GOSTO MUITO DE PULAR</a:t>
            </a:r>
          </a:p>
          <a:p>
            <a:pPr algn="ctr"/>
            <a:r>
              <a:rPr lang="pt-BR" sz="1000" b="1" dirty="0"/>
              <a:t> 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384694" y="4293096"/>
            <a:ext cx="194421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SAPO 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2" descr="Imagem relacionada">
            <a:extLst>
              <a:ext uri="{FF2B5EF4-FFF2-40B4-BE49-F238E27FC236}">
                <a16:creationId xmlns:a16="http://schemas.microsoft.com/office/drawing/2014/main" id="{0DB0CE7D-C5A8-432A-A42C-DDC9FAA1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9" y="4618063"/>
            <a:ext cx="2002781" cy="161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BCF5491A-B565-4FDF-91E7-BA98E75BD438}"/>
              </a:ext>
            </a:extLst>
          </p:cNvPr>
          <p:cNvSpPr/>
          <p:nvPr/>
        </p:nvSpPr>
        <p:spPr>
          <a:xfrm>
            <a:off x="139130" y="6264813"/>
            <a:ext cx="204052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CAMALEÃO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4369CEB-22C5-4454-BF65-211FF817848B}"/>
              </a:ext>
            </a:extLst>
          </p:cNvPr>
          <p:cNvSpPr txBox="1"/>
          <p:nvPr/>
        </p:nvSpPr>
        <p:spPr>
          <a:xfrm>
            <a:off x="2251412" y="4935038"/>
            <a:ext cx="2073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UM RÉPTIL, QUE MUDA DE COR PARA ENGANAR E FUGIR DOS PREDADORES. VIVO NO CHÃO, EM ÁRVORES, SEMPRE IMÓVEL E CAMUFLADO. MEU NOME POSSUI QUATRO SÍLABAS, COMEÇANDO COM “CA” E TERMINANDO COM “ÃO”.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pic>
        <p:nvPicPr>
          <p:cNvPr id="30" name="Picture 4" descr="Resultado de imagem para mosquito malaria fotos">
            <a:extLst>
              <a:ext uri="{FF2B5EF4-FFF2-40B4-BE49-F238E27FC236}">
                <a16:creationId xmlns:a16="http://schemas.microsoft.com/office/drawing/2014/main" id="{40A978D7-06A8-42F5-92A1-4AA1A2B5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11" y="4685658"/>
            <a:ext cx="2040521" cy="18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9490649C-9F28-42FE-AB54-ED969090A9BC}"/>
              </a:ext>
            </a:extLst>
          </p:cNvPr>
          <p:cNvSpPr/>
          <p:nvPr/>
        </p:nvSpPr>
        <p:spPr>
          <a:xfrm>
            <a:off x="4307055" y="6262877"/>
            <a:ext cx="205506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MOSQUITO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C9B594-13B2-468A-8AED-A991A7717F4A}"/>
              </a:ext>
            </a:extLst>
          </p:cNvPr>
          <p:cNvSpPr txBox="1"/>
          <p:nvPr/>
        </p:nvSpPr>
        <p:spPr>
          <a:xfrm>
            <a:off x="6496975" y="4820921"/>
            <a:ext cx="2073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UM INSETO QUE GOSTO MUITO DE ÁGUA PARADA E POSSO CAUSAR DOENÇAS COMO DENGUE, ZICA E MALÁRIA. POSSO TAMBÉM ESTÁ NA SUA CASA E APARECER A NOITE PARA LHE PICAR. MEU NOME TEM TRÊS SÍLABAS E COMEÇA COM “MOS”.  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31173FA4-4BF7-4DC3-A8E2-9D9EB6246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2" y="285955"/>
            <a:ext cx="1979711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A66CED84-D440-43EB-86B9-DC17AF723877}"/>
              </a:ext>
            </a:extLst>
          </p:cNvPr>
          <p:cNvSpPr/>
          <p:nvPr/>
        </p:nvSpPr>
        <p:spPr>
          <a:xfrm>
            <a:off x="170325" y="2082674"/>
            <a:ext cx="199424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PAPAGAIO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723D0F9-1C07-45F2-95BA-7868A092FE90}"/>
              </a:ext>
            </a:extLst>
          </p:cNvPr>
          <p:cNvSpPr txBox="1"/>
          <p:nvPr/>
        </p:nvSpPr>
        <p:spPr>
          <a:xfrm>
            <a:off x="2233071" y="684109"/>
            <a:ext cx="2073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UMA AVE INTELIGENTE,  TAGARELA  E DIVERTIDA. PRECISA DE AUTORIZAÇÃO DO IBAMA PARA ME TER EM CASA MAS PREFIRO SER LIVRE NA NATUREZA. MEU NOME POSSUI QUATRO SÍLABAS, COMEÇANDO COM “PA” E TERMINANDO COM “IO”. QUEM SOU EU?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61B5576A-8213-46AE-9ED4-AEE596CBA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9" y="2492505"/>
            <a:ext cx="1944216" cy="2052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EFD0AE7C-24E7-4A36-921A-051DD1DE67E9}"/>
              </a:ext>
            </a:extLst>
          </p:cNvPr>
          <p:cNvSpPr/>
          <p:nvPr/>
        </p:nvSpPr>
        <p:spPr>
          <a:xfrm>
            <a:off x="186421" y="4195052"/>
            <a:ext cx="197704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CORUJA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A543FAB-7B06-47FC-870C-2E6880EC2DBA}"/>
              </a:ext>
            </a:extLst>
          </p:cNvPr>
          <p:cNvSpPr txBox="1"/>
          <p:nvPr/>
        </p:nvSpPr>
        <p:spPr>
          <a:xfrm>
            <a:off x="2203311" y="2887001"/>
            <a:ext cx="2052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 SOU AVE NOTURNA, COM OLHOS GRANDES E CAPAZ DE ENXERGAR ATRAVÉS DA ESCURIDÃO. SOU CONHECIDA COMO “RAINHA DA NOITE”. MEU NOME POSSUI TRÊS SÍLABAS, COMEÇANDO COM “CO” E TERMINANDO COM “JA”.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4E89A9D-0BB8-486B-985C-710A21982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95" y="348303"/>
            <a:ext cx="194421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151204C6-E1FE-436F-94F8-3507C46F01FB}"/>
              </a:ext>
            </a:extLst>
          </p:cNvPr>
          <p:cNvSpPr/>
          <p:nvPr/>
        </p:nvSpPr>
        <p:spPr>
          <a:xfrm>
            <a:off x="4351658" y="2097397"/>
            <a:ext cx="199957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ABELHA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62F2F50-CEC7-4A2B-9FBF-B691DF164354}"/>
              </a:ext>
            </a:extLst>
          </p:cNvPr>
          <p:cNvSpPr txBox="1"/>
          <p:nvPr/>
        </p:nvSpPr>
        <p:spPr>
          <a:xfrm>
            <a:off x="6627324" y="621189"/>
            <a:ext cx="198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EU VISITO AS PLANTAS A PROCURA DE NÉCTAR PARA FAZER UM  LÍQUIDO DOCE SAUDÁVEL. SOU UM INSETO E NA MINHA COLÔNIA EXISTEM TRÊS CLASSES: RAINHAS, ZANGÕES E OPERÁRIAS. MEU NOME POSSUI TRÊS SÍLABAS E TERMINA COM “LHA”.</a:t>
            </a:r>
          </a:p>
          <a:p>
            <a:pPr algn="ctr"/>
            <a:r>
              <a:rPr lang="pt-BR" sz="1000" b="1" dirty="0"/>
              <a:t>QUEM SOU EU?</a:t>
            </a:r>
          </a:p>
          <a:p>
            <a:endParaRPr lang="pt-BR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3" y="318093"/>
            <a:ext cx="1944216" cy="1999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ângulo 11"/>
          <p:cNvSpPr/>
          <p:nvPr/>
        </p:nvSpPr>
        <p:spPr>
          <a:xfrm>
            <a:off x="6853592" y="313494"/>
            <a:ext cx="1980000" cy="198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890886" y="429358"/>
            <a:ext cx="1872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SOU UM INSETO TERRESTRE QUE SE ALIMENTA DE DIFERENTES PARTES DE UMA PLANTA. TENHO UM CHEIRO BEM DESAGRADÁVEL PARA AFASTAR INIMIGOS. MEU NOME POSSUI QUATRO SÍLABAS, COMEÇANDO COM “PER” E TERMINANDO COM “JO”. QUEM SOU EU?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725019" y="2005025"/>
            <a:ext cx="201729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PERCEVEJO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5" y="305006"/>
            <a:ext cx="2006771" cy="197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tângulo 26"/>
          <p:cNvSpPr/>
          <p:nvPr/>
        </p:nvSpPr>
        <p:spPr>
          <a:xfrm>
            <a:off x="2516860" y="424007"/>
            <a:ext cx="1980000" cy="2008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610529" y="66631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TENHO DOIS PARES DE ASAS E VARIADAS CORES. SOU CONSIDERADA O SÍMBOLO DA TRANSFORMAÇÃO E GOSTO MUITO DE FLORES. MEU NOME POSSUI QUATRO SÍLABAS E COMEÇA COM A SÍLABA “BOR”.</a:t>
            </a:r>
          </a:p>
          <a:p>
            <a:pPr algn="ctr"/>
            <a:r>
              <a:rPr lang="pt-BR" sz="1000" b="1" dirty="0"/>
              <a:t>QUEM SOU EU?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98228" y="2150295"/>
            <a:ext cx="2070681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ln w="12700">
                  <a:noFill/>
                  <a:prstDash val="solid"/>
                </a:ln>
              </a:rPr>
              <a:t>BORBOLETA</a:t>
            </a:r>
            <a:endParaRPr lang="pt-BR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162843"/>
            <a:ext cx="4896544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Atividade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Tempo: 1 hora</a:t>
            </a: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5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758D552-7720-4A8A-A5E5-142362CBECA7}"/>
              </a:ext>
            </a:extLst>
          </p:cNvPr>
          <p:cNvSpPr/>
          <p:nvPr/>
        </p:nvSpPr>
        <p:spPr>
          <a:xfrm>
            <a:off x="287524" y="548680"/>
            <a:ext cx="8568952" cy="611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Acolhimento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Considerações sobre a vivência: Uso de um robô a partir de estudo de sala de aula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 a organização do ambiente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Importante refletir, opinar e ouvir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Hipóteses dos alunos sobre o que deverão fazer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Conhecimentos prévios sobre jogo de trilha ou percurso (Como se joga)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Vivência: Jogo Trilha – Animais da Mata Atlântica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Origem do nome “Mata Atlântica”: R</a:t>
            </a:r>
            <a:r>
              <a:rPr lang="pt-BR" sz="1100" dirty="0"/>
              <a:t>ecebe esse </a:t>
            </a:r>
            <a:r>
              <a:rPr lang="pt-BR" sz="1100" b="1" dirty="0"/>
              <a:t>nome porque </a:t>
            </a:r>
            <a:r>
              <a:rPr lang="pt-BR" sz="1100" dirty="0"/>
              <a:t>se encontra na área mais próxima ao Oceano Atlântico</a:t>
            </a:r>
            <a:endParaRPr lang="pt-BR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- Imagem do Globo Terrestre 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90830" algn="l"/>
              </a:tabLst>
            </a:pPr>
            <a:r>
              <a:rPr lang="pt-BR" sz="1100" dirty="0"/>
              <a:t>Localização da Mata Atlântica no Mapa do Brasil.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das Regras do jogo: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Dividir turma em duas equipes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Decidir quem começará o jogo: jogar dado com maior numeração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jogador, na sua vez, escolhe uma carta advinha numerada em ordem crescente de 1 a 20 para leitura em voz alta e sua equipe refletir e descobrir resposta correta. Quem ler a advinha deverá confirmar silenciosamente a resposta, a partir da observação da carta resposta com numeração correspondente em posição secreta.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a </a:t>
            </a: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esteja correta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jogador que conferir a informação deverá expor carta resposta ilustrada próxima da casa da trilha a ser ocupada com robô carrinho, avançando apenas uma casa e repassar seu lugar para outro jogador da equipe. O jogo continua com equipe adversária.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a </a:t>
            </a: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esteja incorreta, 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jogador que conferiu a informação deverá deixar a carta resposta no mesmo lugar (preservando-a em segredo), não poderá avançar casa na trilha com o robô carrinho e deverá repassar seu lugar para outro jogador da equipe. O jogo continua com equipe adversária.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Ganha quem chegar primeiro ao final do percurso ou mais a frente, após responder última carta advinha corretamente. Em caso de empate, um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participante escolhido por cada equipe, deverá fazer o robô retornar ao local inicial da trilha em primeiro lugar ou em menos tempo possível,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90830" algn="l"/>
              </a:tabLs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sem sair do percurso.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6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162843"/>
            <a:ext cx="4896544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Cenário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da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Vivência</a:t>
            </a: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2206DC-890F-4ABC-BA9B-AF2A74516676}"/>
              </a:ext>
            </a:extLst>
          </p:cNvPr>
          <p:cNvSpPr/>
          <p:nvPr/>
        </p:nvSpPr>
        <p:spPr>
          <a:xfrm>
            <a:off x="1014313" y="507184"/>
            <a:ext cx="648072" cy="3639046"/>
          </a:xfrm>
          <a:prstGeom prst="rect">
            <a:avLst/>
          </a:prstGeom>
          <a:solidFill>
            <a:schemeClr val="accent5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EQUIPE 1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0A56BED-9F07-4903-A1A6-0BA69963972B}"/>
              </a:ext>
            </a:extLst>
          </p:cNvPr>
          <p:cNvSpPr/>
          <p:nvPr/>
        </p:nvSpPr>
        <p:spPr>
          <a:xfrm>
            <a:off x="7522185" y="508644"/>
            <a:ext cx="648072" cy="3708401"/>
          </a:xfrm>
          <a:prstGeom prst="rect">
            <a:avLst/>
          </a:prstGeom>
          <a:solidFill>
            <a:schemeClr val="accent5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EQUIPE 2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9603D09-5306-4FF4-AE3D-0D197F89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77597"/>
              </p:ext>
            </p:extLst>
          </p:nvPr>
        </p:nvGraphicFramePr>
        <p:xfrm>
          <a:off x="2261424" y="883741"/>
          <a:ext cx="936104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219868295"/>
                    </a:ext>
                  </a:extLst>
                </a:gridCol>
              </a:tblGrid>
              <a:tr h="2238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9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4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4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2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3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64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6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5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INÍCIO</a:t>
                      </a:r>
                      <a:endParaRPr lang="pt-BR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00251"/>
                  </a:ext>
                </a:extLst>
              </a:tr>
            </a:tbl>
          </a:graphicData>
        </a:graphic>
      </p:graphicFrame>
      <p:graphicFrame>
        <p:nvGraphicFramePr>
          <p:cNvPr id="9" name="Tabela 7">
            <a:extLst>
              <a:ext uri="{FF2B5EF4-FFF2-40B4-BE49-F238E27FC236}">
                <a16:creationId xmlns:a16="http://schemas.microsoft.com/office/drawing/2014/main" id="{582D6A21-47B2-4F2F-91A5-C6E1A3CF1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54597"/>
              </p:ext>
            </p:extLst>
          </p:nvPr>
        </p:nvGraphicFramePr>
        <p:xfrm>
          <a:off x="5963150" y="879023"/>
          <a:ext cx="93610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219868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09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4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4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2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3149"/>
                  </a:ext>
                </a:extLst>
              </a:tr>
            </a:tbl>
          </a:graphicData>
        </a:graphic>
      </p:graphicFrame>
      <p:sp>
        <p:nvSpPr>
          <p:cNvPr id="11" name="Texto Explicativo: Seta para Cima 10">
            <a:extLst>
              <a:ext uri="{FF2B5EF4-FFF2-40B4-BE49-F238E27FC236}">
                <a16:creationId xmlns:a16="http://schemas.microsoft.com/office/drawing/2014/main" id="{90DE9A22-BBDD-4027-88A2-71BC09235956}"/>
              </a:ext>
            </a:extLst>
          </p:cNvPr>
          <p:cNvSpPr/>
          <p:nvPr/>
        </p:nvSpPr>
        <p:spPr>
          <a:xfrm>
            <a:off x="1641370" y="4612683"/>
            <a:ext cx="936104" cy="577155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ROBÔ 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3BB53F2-4588-4A32-B02A-560B7E4EA009}"/>
              </a:ext>
            </a:extLst>
          </p:cNvPr>
          <p:cNvSpPr/>
          <p:nvPr/>
        </p:nvSpPr>
        <p:spPr>
          <a:xfrm>
            <a:off x="6951630" y="5774358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C84ABAC-E3CF-440F-B4E0-823937366FA6}"/>
              </a:ext>
            </a:extLst>
          </p:cNvPr>
          <p:cNvSpPr/>
          <p:nvPr/>
        </p:nvSpPr>
        <p:spPr>
          <a:xfrm>
            <a:off x="1399042" y="5796599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 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11527FF-CD31-45F2-80AE-90044D3380DD}"/>
              </a:ext>
            </a:extLst>
          </p:cNvPr>
          <p:cNvSpPr/>
          <p:nvPr/>
        </p:nvSpPr>
        <p:spPr>
          <a:xfrm>
            <a:off x="2024239" y="5803018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 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98F137-EBED-4C5E-B994-FFA971EA945F}"/>
              </a:ext>
            </a:extLst>
          </p:cNvPr>
          <p:cNvSpPr/>
          <p:nvPr/>
        </p:nvSpPr>
        <p:spPr>
          <a:xfrm>
            <a:off x="2700256" y="5796598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 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9EB400B-5876-4D29-98F6-7D455219FF96}"/>
              </a:ext>
            </a:extLst>
          </p:cNvPr>
          <p:cNvSpPr/>
          <p:nvPr/>
        </p:nvSpPr>
        <p:spPr>
          <a:xfrm>
            <a:off x="3325453" y="5796597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 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C38D5E6-CDD9-4193-BB00-B420B75873C3}"/>
              </a:ext>
            </a:extLst>
          </p:cNvPr>
          <p:cNvSpPr/>
          <p:nvPr/>
        </p:nvSpPr>
        <p:spPr>
          <a:xfrm>
            <a:off x="3944322" y="5781300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 ?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55A44BC-17EB-423E-AA83-BD82CC8F829D}"/>
              </a:ext>
            </a:extLst>
          </p:cNvPr>
          <p:cNvSpPr/>
          <p:nvPr/>
        </p:nvSpPr>
        <p:spPr>
          <a:xfrm>
            <a:off x="4559052" y="5774361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 ?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E64E663-00DE-419A-98D6-57C5DFA4C511}"/>
              </a:ext>
            </a:extLst>
          </p:cNvPr>
          <p:cNvSpPr/>
          <p:nvPr/>
        </p:nvSpPr>
        <p:spPr>
          <a:xfrm>
            <a:off x="5173782" y="5774360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 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AC9CF61-ECC5-49EC-BE02-BCDE0CD17C86}"/>
              </a:ext>
            </a:extLst>
          </p:cNvPr>
          <p:cNvSpPr/>
          <p:nvPr/>
        </p:nvSpPr>
        <p:spPr>
          <a:xfrm>
            <a:off x="5760132" y="5775068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 ?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14C467A-E912-40DB-B59B-FF16C0E58E9C}"/>
              </a:ext>
            </a:extLst>
          </p:cNvPr>
          <p:cNvSpPr/>
          <p:nvPr/>
        </p:nvSpPr>
        <p:spPr>
          <a:xfrm>
            <a:off x="6374862" y="5774359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 ?</a:t>
            </a:r>
          </a:p>
        </p:txBody>
      </p:sp>
      <p:sp>
        <p:nvSpPr>
          <p:cNvPr id="23" name="Texto Explicativo: Seta para Cima 22">
            <a:extLst>
              <a:ext uri="{FF2B5EF4-FFF2-40B4-BE49-F238E27FC236}">
                <a16:creationId xmlns:a16="http://schemas.microsoft.com/office/drawing/2014/main" id="{C77DB877-EEA3-413C-9D18-BB865E786632}"/>
              </a:ext>
            </a:extLst>
          </p:cNvPr>
          <p:cNvSpPr/>
          <p:nvPr/>
        </p:nvSpPr>
        <p:spPr>
          <a:xfrm>
            <a:off x="2692546" y="4598078"/>
            <a:ext cx="936104" cy="577155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ROBÔ 2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8BA8B8-D911-4279-92BB-7A152ED29BFB}"/>
              </a:ext>
            </a:extLst>
          </p:cNvPr>
          <p:cNvSpPr/>
          <p:nvPr/>
        </p:nvSpPr>
        <p:spPr>
          <a:xfrm>
            <a:off x="1399042" y="6254370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11?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2D6BAB1-51FA-40D2-9F00-5ECB8CAEB2AA}"/>
              </a:ext>
            </a:extLst>
          </p:cNvPr>
          <p:cNvSpPr/>
          <p:nvPr/>
        </p:nvSpPr>
        <p:spPr>
          <a:xfrm>
            <a:off x="3956825" y="6242777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15?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EABDBEF-E577-4CCC-A568-33A3F2A9ED52}"/>
              </a:ext>
            </a:extLst>
          </p:cNvPr>
          <p:cNvSpPr/>
          <p:nvPr/>
        </p:nvSpPr>
        <p:spPr>
          <a:xfrm>
            <a:off x="4555786" y="6242777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16?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04591C6-671D-4446-B9FF-4C86976399D6}"/>
              </a:ext>
            </a:extLst>
          </p:cNvPr>
          <p:cNvSpPr/>
          <p:nvPr/>
        </p:nvSpPr>
        <p:spPr>
          <a:xfrm>
            <a:off x="5156064" y="6242778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17?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C5DBAB3-AE1B-455C-92F9-80D7A32C3017}"/>
              </a:ext>
            </a:extLst>
          </p:cNvPr>
          <p:cNvSpPr/>
          <p:nvPr/>
        </p:nvSpPr>
        <p:spPr>
          <a:xfrm>
            <a:off x="5753708" y="6250838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18?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4D6D347-ED36-465B-A0CE-30BDAE2AACE0}"/>
              </a:ext>
            </a:extLst>
          </p:cNvPr>
          <p:cNvSpPr/>
          <p:nvPr/>
        </p:nvSpPr>
        <p:spPr>
          <a:xfrm>
            <a:off x="6382129" y="6250839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19?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8D6E1CC-38F0-45B1-92FB-E0E58005AACD}"/>
              </a:ext>
            </a:extLst>
          </p:cNvPr>
          <p:cNvSpPr/>
          <p:nvPr/>
        </p:nvSpPr>
        <p:spPr>
          <a:xfrm>
            <a:off x="6951630" y="6241552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20?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8552E27-57F4-45D4-A891-B1B08EB7F8E2}"/>
              </a:ext>
            </a:extLst>
          </p:cNvPr>
          <p:cNvSpPr/>
          <p:nvPr/>
        </p:nvSpPr>
        <p:spPr>
          <a:xfrm>
            <a:off x="2073373" y="6241553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12?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170CCDD-0B85-4F7C-A170-9094AC7E469E}"/>
              </a:ext>
            </a:extLst>
          </p:cNvPr>
          <p:cNvSpPr/>
          <p:nvPr/>
        </p:nvSpPr>
        <p:spPr>
          <a:xfrm>
            <a:off x="2704969" y="6241553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13?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269FED9-9BC1-4213-A9E5-AF700A9F14C9}"/>
              </a:ext>
            </a:extLst>
          </p:cNvPr>
          <p:cNvSpPr/>
          <p:nvPr/>
        </p:nvSpPr>
        <p:spPr>
          <a:xfrm>
            <a:off x="3348325" y="6254500"/>
            <a:ext cx="50215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14?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D05DCAE-611B-42EC-BFBE-64A9405C327B}"/>
              </a:ext>
            </a:extLst>
          </p:cNvPr>
          <p:cNvSpPr/>
          <p:nvPr/>
        </p:nvSpPr>
        <p:spPr>
          <a:xfrm>
            <a:off x="3628651" y="1871282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5990100-FEAB-4213-BCD6-ED91AA3D272E}"/>
              </a:ext>
            </a:extLst>
          </p:cNvPr>
          <p:cNvSpPr/>
          <p:nvPr/>
        </p:nvSpPr>
        <p:spPr>
          <a:xfrm>
            <a:off x="3630170" y="1425260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9306091-17C7-44C8-BF01-DE259CA19E5B}"/>
              </a:ext>
            </a:extLst>
          </p:cNvPr>
          <p:cNvSpPr/>
          <p:nvPr/>
        </p:nvSpPr>
        <p:spPr>
          <a:xfrm>
            <a:off x="3635814" y="967357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5DDF746-1068-4822-8C02-DF9E2D1B45C4}"/>
              </a:ext>
            </a:extLst>
          </p:cNvPr>
          <p:cNvSpPr/>
          <p:nvPr/>
        </p:nvSpPr>
        <p:spPr>
          <a:xfrm>
            <a:off x="3635814" y="2311078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70142A12-2D1D-4BBD-9F6D-3AB90CB3BF33}"/>
              </a:ext>
            </a:extLst>
          </p:cNvPr>
          <p:cNvSpPr/>
          <p:nvPr/>
        </p:nvSpPr>
        <p:spPr>
          <a:xfrm>
            <a:off x="4081425" y="959978"/>
            <a:ext cx="358124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5FAE2E7-1A89-4FC4-AE2E-FB7D573593CA}"/>
              </a:ext>
            </a:extLst>
          </p:cNvPr>
          <p:cNvSpPr/>
          <p:nvPr/>
        </p:nvSpPr>
        <p:spPr>
          <a:xfrm>
            <a:off x="4510122" y="959978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2C1C7C4-6495-45D9-8644-A26D037223E4}"/>
              </a:ext>
            </a:extLst>
          </p:cNvPr>
          <p:cNvSpPr/>
          <p:nvPr/>
        </p:nvSpPr>
        <p:spPr>
          <a:xfrm>
            <a:off x="3614142" y="3194263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FEA6AE4A-BC6B-4595-9AB8-DEF2DED80BE2}"/>
              </a:ext>
            </a:extLst>
          </p:cNvPr>
          <p:cNvSpPr/>
          <p:nvPr/>
        </p:nvSpPr>
        <p:spPr>
          <a:xfrm>
            <a:off x="3599402" y="4090750"/>
            <a:ext cx="375039" cy="3572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337A1249-B17C-4CFC-AA6F-37E376400E36}"/>
              </a:ext>
            </a:extLst>
          </p:cNvPr>
          <p:cNvSpPr/>
          <p:nvPr/>
        </p:nvSpPr>
        <p:spPr>
          <a:xfrm>
            <a:off x="3601790" y="3632530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F6D6F6C-A87E-4380-BF0B-3D4C099982EA}"/>
              </a:ext>
            </a:extLst>
          </p:cNvPr>
          <p:cNvSpPr/>
          <p:nvPr/>
        </p:nvSpPr>
        <p:spPr>
          <a:xfrm>
            <a:off x="4960606" y="951249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BAB5CC9-9BB7-4BC1-95D1-312BA5304741}"/>
              </a:ext>
            </a:extLst>
          </p:cNvPr>
          <p:cNvSpPr/>
          <p:nvPr/>
        </p:nvSpPr>
        <p:spPr>
          <a:xfrm>
            <a:off x="5413862" y="951249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26961B5-1299-4238-86D8-1A6765EAF48C}"/>
              </a:ext>
            </a:extLst>
          </p:cNvPr>
          <p:cNvSpPr/>
          <p:nvPr/>
        </p:nvSpPr>
        <p:spPr>
          <a:xfrm>
            <a:off x="5403863" y="1376819"/>
            <a:ext cx="385038" cy="403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171D0781-558D-45A4-8422-DDA443C82A3E}"/>
              </a:ext>
            </a:extLst>
          </p:cNvPr>
          <p:cNvSpPr/>
          <p:nvPr/>
        </p:nvSpPr>
        <p:spPr>
          <a:xfrm>
            <a:off x="5386463" y="1843587"/>
            <a:ext cx="399570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6FC7F1CA-5704-4EFC-8D9F-994912134B2C}"/>
              </a:ext>
            </a:extLst>
          </p:cNvPr>
          <p:cNvSpPr/>
          <p:nvPr/>
        </p:nvSpPr>
        <p:spPr>
          <a:xfrm>
            <a:off x="5394834" y="2264837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84521831-1564-4852-A8B5-4A6708DFDF6B}"/>
              </a:ext>
            </a:extLst>
          </p:cNvPr>
          <p:cNvSpPr/>
          <p:nvPr/>
        </p:nvSpPr>
        <p:spPr>
          <a:xfrm>
            <a:off x="5384876" y="2694322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6E260DDB-28B8-4DBC-9324-FBEBCDA60129}"/>
              </a:ext>
            </a:extLst>
          </p:cNvPr>
          <p:cNvSpPr/>
          <p:nvPr/>
        </p:nvSpPr>
        <p:spPr>
          <a:xfrm>
            <a:off x="5384876" y="3126549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55B3A51-2BD7-40AE-91EE-7285219AE449}"/>
              </a:ext>
            </a:extLst>
          </p:cNvPr>
          <p:cNvSpPr/>
          <p:nvPr/>
        </p:nvSpPr>
        <p:spPr>
          <a:xfrm>
            <a:off x="5383336" y="3573037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8CB7634-04B1-42EC-B491-7B63C2EB802E}"/>
              </a:ext>
            </a:extLst>
          </p:cNvPr>
          <p:cNvSpPr/>
          <p:nvPr/>
        </p:nvSpPr>
        <p:spPr>
          <a:xfrm>
            <a:off x="5387871" y="4024277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99D4EAA1-9589-4A6B-8021-652E45FAD87B}"/>
              </a:ext>
            </a:extLst>
          </p:cNvPr>
          <p:cNvSpPr/>
          <p:nvPr/>
        </p:nvSpPr>
        <p:spPr>
          <a:xfrm>
            <a:off x="5394833" y="4474762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814A0049-2811-4CD6-8B51-93A1CB058A1D}"/>
              </a:ext>
            </a:extLst>
          </p:cNvPr>
          <p:cNvSpPr/>
          <p:nvPr/>
        </p:nvSpPr>
        <p:spPr>
          <a:xfrm>
            <a:off x="3628650" y="2753684"/>
            <a:ext cx="375039" cy="385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9" name="Cubo 58">
            <a:extLst>
              <a:ext uri="{FF2B5EF4-FFF2-40B4-BE49-F238E27FC236}">
                <a16:creationId xmlns:a16="http://schemas.microsoft.com/office/drawing/2014/main" id="{9CFB21BE-2DF7-458E-A308-8E02BC936D07}"/>
              </a:ext>
            </a:extLst>
          </p:cNvPr>
          <p:cNvSpPr/>
          <p:nvPr/>
        </p:nvSpPr>
        <p:spPr>
          <a:xfrm>
            <a:off x="4520456" y="4226557"/>
            <a:ext cx="350035" cy="339516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D31F5B6-3CF0-4644-9CCB-15DA2424CB5C}"/>
              </a:ext>
            </a:extLst>
          </p:cNvPr>
          <p:cNvSpPr txBox="1"/>
          <p:nvPr/>
        </p:nvSpPr>
        <p:spPr>
          <a:xfrm>
            <a:off x="4458979" y="4650994"/>
            <a:ext cx="626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DADO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B6C8D62-0293-4A72-880B-6E59704BE98E}"/>
              </a:ext>
            </a:extLst>
          </p:cNvPr>
          <p:cNvSpPr/>
          <p:nvPr/>
        </p:nvSpPr>
        <p:spPr>
          <a:xfrm>
            <a:off x="1150398" y="4624536"/>
            <a:ext cx="375901" cy="583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970FAC75-CDC3-4089-BF6D-89A80EEA26FF}"/>
              </a:ext>
            </a:extLst>
          </p:cNvPr>
          <p:cNvSpPr/>
          <p:nvPr/>
        </p:nvSpPr>
        <p:spPr>
          <a:xfrm>
            <a:off x="3719931" y="4628587"/>
            <a:ext cx="375901" cy="583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3D14A9-EED6-4998-A94E-41A46484162E}"/>
              </a:ext>
            </a:extLst>
          </p:cNvPr>
          <p:cNvSpPr txBox="1"/>
          <p:nvPr/>
        </p:nvSpPr>
        <p:spPr>
          <a:xfrm>
            <a:off x="870296" y="5266425"/>
            <a:ext cx="936104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CELULAR 1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82EBC76-74E0-475A-BCF8-7EF4029823E6}"/>
              </a:ext>
            </a:extLst>
          </p:cNvPr>
          <p:cNvSpPr txBox="1"/>
          <p:nvPr/>
        </p:nvSpPr>
        <p:spPr>
          <a:xfrm>
            <a:off x="3419830" y="5303260"/>
            <a:ext cx="936104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CELULAR 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6D313F-980A-4624-BAC1-44E61C3F6F36}"/>
              </a:ext>
            </a:extLst>
          </p:cNvPr>
          <p:cNvSpPr/>
          <p:nvPr/>
        </p:nvSpPr>
        <p:spPr>
          <a:xfrm>
            <a:off x="7723451" y="5877272"/>
            <a:ext cx="1111631" cy="3855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ADVINHAS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709CF33-A529-4725-A96B-9CA82DA6C6A4}"/>
              </a:ext>
            </a:extLst>
          </p:cNvPr>
          <p:cNvSpPr/>
          <p:nvPr/>
        </p:nvSpPr>
        <p:spPr>
          <a:xfrm rot="16200000">
            <a:off x="3479634" y="2584821"/>
            <a:ext cx="2425845" cy="3855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CARTAS RESPOSTAS</a:t>
            </a:r>
          </a:p>
        </p:txBody>
      </p:sp>
      <p:graphicFrame>
        <p:nvGraphicFramePr>
          <p:cNvPr id="35" name="Tabela 40">
            <a:extLst>
              <a:ext uri="{FF2B5EF4-FFF2-40B4-BE49-F238E27FC236}">
                <a16:creationId xmlns:a16="http://schemas.microsoft.com/office/drawing/2014/main" id="{325E319D-91DB-498E-B35A-2EB8E4C51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5202"/>
              </p:ext>
            </p:extLst>
          </p:nvPr>
        </p:nvGraphicFramePr>
        <p:xfrm>
          <a:off x="2240546" y="497528"/>
          <a:ext cx="4636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302">
                  <a:extLst>
                    <a:ext uri="{9D8B030D-6E8A-4147-A177-3AD203B41FA5}">
                      <a16:colId xmlns:a16="http://schemas.microsoft.com/office/drawing/2014/main" val="398272131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01100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31094822"/>
                    </a:ext>
                  </a:extLst>
                </a:gridCol>
                <a:gridCol w="909013">
                  <a:extLst>
                    <a:ext uri="{9D8B030D-6E8A-4147-A177-3AD203B41FA5}">
                      <a16:colId xmlns:a16="http://schemas.microsoft.com/office/drawing/2014/main" val="2225184513"/>
                    </a:ext>
                  </a:extLst>
                </a:gridCol>
                <a:gridCol w="891947">
                  <a:extLst>
                    <a:ext uri="{9D8B030D-6E8A-4147-A177-3AD203B41FA5}">
                      <a16:colId xmlns:a16="http://schemas.microsoft.com/office/drawing/2014/main" val="421631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11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76098"/>
            <a:ext cx="880897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67744" y="980728"/>
            <a:ext cx="4320480" cy="9361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V Boli" panose="02000500030200090000" pitchFamily="2" charset="0"/>
                <a:cs typeface="MV Boli" panose="02000500030200090000" pitchFamily="2" charset="0"/>
              </a:rPr>
              <a:t>TRILHA</a:t>
            </a:r>
          </a:p>
          <a:p>
            <a:pPr algn="ctr"/>
            <a:r>
              <a:rPr lang="pt-BR" b="1" dirty="0">
                <a:latin typeface="MV Boli" panose="02000500030200090000" pitchFamily="2" charset="0"/>
                <a:cs typeface="MV Boli" panose="02000500030200090000" pitchFamily="2" charset="0"/>
              </a:rPr>
              <a:t>ANIMAIS DA MATA ATLÂNTICA</a:t>
            </a:r>
          </a:p>
          <a:p>
            <a:pPr algn="ctr"/>
            <a:r>
              <a:rPr lang="pt-BR" b="1" dirty="0">
                <a:latin typeface="MV Boli" panose="02000500030200090000" pitchFamily="2" charset="0"/>
                <a:cs typeface="MV Boli" panose="02000500030200090000" pitchFamily="2" charset="0"/>
              </a:rPr>
              <a:t>BEM VINDOS!</a:t>
            </a:r>
          </a:p>
        </p:txBody>
      </p:sp>
    </p:spTree>
    <p:extLst>
      <p:ext uri="{BB962C8B-B14F-4D97-AF65-F5344CB8AC3E}">
        <p14:creationId xmlns:p14="http://schemas.microsoft.com/office/powerpoint/2010/main" val="66304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162843"/>
            <a:ext cx="4896544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2400" dirty="0">
                <a:latin typeface="MV Boli" panose="02000500030200090000" pitchFamily="2" charset="0"/>
                <a:cs typeface="MV Boli" panose="02000500030200090000" pitchFamily="2" charset="0"/>
              </a:rPr>
              <a:t>Avaliação individual</a:t>
            </a:r>
          </a:p>
          <a:p>
            <a:pPr algn="ctr"/>
            <a:endParaRPr lang="pt-BR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2400" dirty="0" err="1">
                <a:latin typeface="MV Boli" panose="02000500030200090000" pitchFamily="2" charset="0"/>
                <a:cs typeface="MV Boli" panose="02000500030200090000" pitchFamily="2" charset="0"/>
              </a:rPr>
              <a:t>JogoTrilha</a:t>
            </a:r>
            <a:endParaRPr lang="pt-BR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2400" dirty="0">
                <a:latin typeface="MV Boli" panose="02000500030200090000" pitchFamily="2" charset="0"/>
                <a:cs typeface="MV Boli" panose="02000500030200090000" pitchFamily="2" charset="0"/>
              </a:rPr>
              <a:t>- Animais da Mata Atlântica -</a:t>
            </a:r>
          </a:p>
          <a:p>
            <a:pPr algn="ctr"/>
            <a:endParaRPr lang="pt-BR" sz="28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28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9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553A55B-714E-495D-8C64-C98C7445C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63070"/>
              </p:ext>
            </p:extLst>
          </p:nvPr>
        </p:nvGraphicFramePr>
        <p:xfrm>
          <a:off x="323528" y="250383"/>
          <a:ext cx="8496944" cy="64095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747516062"/>
                    </a:ext>
                  </a:extLst>
                </a:gridCol>
              </a:tblGrid>
              <a:tr h="833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ESCOLA MUNICIPAL PROFESSORA JOSEFA BOTELHO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JOGO: Trilha – Animais da Mata Atlântica (Com uso de um robô)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AVALIAÇÃO 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8" marR="35468" marT="0" marB="0"/>
                </a:tc>
                <a:extLst>
                  <a:ext uri="{0D108BD9-81ED-4DB2-BD59-A6C34878D82A}">
                    <a16:rowId xmlns:a16="http://schemas.microsoft.com/office/drawing/2014/main" val="2113192891"/>
                  </a:ext>
                </a:extLst>
              </a:tr>
              <a:tr h="6655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B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dirty="0">
                          <a:effectLst/>
                        </a:rPr>
                        <a:t>Professora Titular de sala de aula: ___________________________________________________________________________________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dirty="0">
                          <a:effectLst/>
                        </a:rPr>
                        <a:t>Turma: ____ Ano “____ “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t-BR" sz="1100" dirty="0">
                          <a:effectLst/>
                        </a:rPr>
                        <a:t>Data: ___ / ____ / ____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8" marR="35468" marT="0" marB="0"/>
                </a:tc>
                <a:extLst>
                  <a:ext uri="{0D108BD9-81ED-4DB2-BD59-A6C34878D82A}">
                    <a16:rowId xmlns:a16="http://schemas.microsoft.com/office/drawing/2014/main" val="2425373926"/>
                  </a:ext>
                </a:extLst>
              </a:tr>
              <a:tr h="5947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>
                          <a:effectLst/>
                        </a:rPr>
                        <a:t>Objetivo: Destacar pontos positivos, negativos e sugestões para futuras vivências aprimoradas com uso de um robô.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68" marR="35468" marT="0" marB="0"/>
                </a:tc>
                <a:extLst>
                  <a:ext uri="{0D108BD9-81ED-4DB2-BD59-A6C34878D82A}">
                    <a16:rowId xmlns:a16="http://schemas.microsoft.com/office/drawing/2014/main" val="3276424975"/>
                  </a:ext>
                </a:extLst>
              </a:tr>
              <a:tr h="121044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dirty="0">
                          <a:effectLst/>
                        </a:rPr>
                        <a:t>Pontos positivos</a:t>
                      </a:r>
                    </a:p>
                  </a:txBody>
                  <a:tcPr marL="35468" marR="35468" marT="0" marB="0"/>
                </a:tc>
                <a:extLst>
                  <a:ext uri="{0D108BD9-81ED-4DB2-BD59-A6C34878D82A}">
                    <a16:rowId xmlns:a16="http://schemas.microsoft.com/office/drawing/2014/main" val="1042527752"/>
                  </a:ext>
                </a:extLst>
              </a:tr>
              <a:tr h="13456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dirty="0">
                          <a:effectLst/>
                        </a:rPr>
                        <a:t>Pontos negativos</a:t>
                      </a:r>
                    </a:p>
                  </a:txBody>
                  <a:tcPr marL="35468" marR="35468" marT="0" marB="0"/>
                </a:tc>
                <a:extLst>
                  <a:ext uri="{0D108BD9-81ED-4DB2-BD59-A6C34878D82A}">
                    <a16:rowId xmlns:a16="http://schemas.microsoft.com/office/drawing/2014/main" val="2965781917"/>
                  </a:ext>
                </a:extLst>
              </a:tr>
              <a:tr h="14807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100" dirty="0">
                          <a:effectLst/>
                        </a:rPr>
                        <a:t>Sugestões      </a:t>
                      </a:r>
                    </a:p>
                  </a:txBody>
                  <a:tcPr marL="35468" marR="35468" marT="0" marB="0"/>
                </a:tc>
                <a:extLst>
                  <a:ext uri="{0D108BD9-81ED-4DB2-BD59-A6C34878D82A}">
                    <a16:rowId xmlns:a16="http://schemas.microsoft.com/office/drawing/2014/main" val="223948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2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7A3050E-0A8E-41AF-9061-2161DE8B2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43129"/>
              </p:ext>
            </p:extLst>
          </p:nvPr>
        </p:nvGraphicFramePr>
        <p:xfrm>
          <a:off x="323528" y="296651"/>
          <a:ext cx="8496944" cy="62646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3927647222"/>
                    </a:ext>
                  </a:extLst>
                </a:gridCol>
              </a:tblGrid>
              <a:tr h="1204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ESCOLA MUNICIPAL PROFESSORA JOSEFA BOTELHO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JOGO: Trilha – Animais da Mata Atlântica (Com uso de um robô)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AVALIAÇÃO 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216733"/>
                  </a:ext>
                </a:extLst>
              </a:tr>
              <a:tr h="12043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B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Aluno (a): _____________________________________________________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Data: ___ / ____ / ____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Turma: ____ Ano “____ 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053066"/>
                  </a:ext>
                </a:extLst>
              </a:tr>
              <a:tr h="12043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Pontos positivos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535086"/>
                  </a:ext>
                </a:extLst>
              </a:tr>
              <a:tr h="12043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>
                          <a:effectLst/>
                        </a:rPr>
                        <a:t>Pontos negativos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646144"/>
                  </a:ext>
                </a:extLst>
              </a:tr>
              <a:tr h="14473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Sugestões 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99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06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25748" y="1162843"/>
            <a:ext cx="4850508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Autorização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Uso da imagem dos alunos</a:t>
            </a: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0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A53C097-64CF-44EE-B6EF-D889DD4C06F2}"/>
              </a:ext>
            </a:extLst>
          </p:cNvPr>
          <p:cNvSpPr/>
          <p:nvPr/>
        </p:nvSpPr>
        <p:spPr>
          <a:xfrm>
            <a:off x="278650" y="241076"/>
            <a:ext cx="8586700" cy="637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1000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MUNICIPAL PROFESSORA JOSEFA BOTELHO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1000" u="sng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2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 de autorização para uso da imagem</a:t>
            </a:r>
            <a:r>
              <a:rPr lang="pt-BR" sz="10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_______________________________________________________________________________________________________________,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responsável pelo (a) aluno (a)__________________________________________________________________________________________, 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turma _______ autorizo que fotos e/ou filmagens que incluam meu/minha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filho (a), sejam feitas e utilizadas pela equipe da escola para fins pedagógicos;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85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fins de divulgação do trabalho da escola (informativos, encartes, folders, jornais internos e/ou semelhantes).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85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fins de publicação site/ blog...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85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fins de divulgação nas redes sociais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Estou ciente de que as imagens serão usadas apenas para fins pedagógicos e não comerciais, resguardadas as limitações legais e jurídicas.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telefone fixo/celular:_____________/__________________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85"/>
              </a:lnSpc>
              <a:spcAft>
                <a:spcPts val="0"/>
              </a:spcAft>
            </a:pP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Assinatura do responsável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385"/>
              </a:lnSpc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Natal, _____ de ______________ de _______.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1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E9D19E2-B391-43F7-8DA6-F563BD9434B5}"/>
              </a:ext>
            </a:extLst>
          </p:cNvPr>
          <p:cNvSpPr/>
          <p:nvPr/>
        </p:nvSpPr>
        <p:spPr>
          <a:xfrm>
            <a:off x="2987824" y="5229200"/>
            <a:ext cx="316835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Professora Mediadora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Sidneide Campos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913564-D0E1-4921-BB3B-1FD2B12FE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654152" cy="365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795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08C244-D479-4376-B5B9-D5F32ADA8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3" y="1412776"/>
            <a:ext cx="6492213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CB1ADA6-E9DA-4C30-9B90-9E84E1104936}"/>
              </a:ext>
            </a:extLst>
          </p:cNvPr>
          <p:cNvSpPr txBox="1"/>
          <p:nvPr/>
        </p:nvSpPr>
        <p:spPr>
          <a:xfrm>
            <a:off x="1615361" y="764704"/>
            <a:ext cx="591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V Boli" panose="02000500030200090000" pitchFamily="2" charset="0"/>
                <a:cs typeface="MV Boli" panose="02000500030200090000" pitchFamily="2" charset="0"/>
              </a:rPr>
              <a:t>Recordação da jornada Robótica Educacional</a:t>
            </a:r>
          </a:p>
        </p:txBody>
      </p:sp>
    </p:spTree>
    <p:extLst>
      <p:ext uri="{BB962C8B-B14F-4D97-AF65-F5344CB8AC3E}">
        <p14:creationId xmlns:p14="http://schemas.microsoft.com/office/powerpoint/2010/main" val="242850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AB7618-ABCD-4280-BA67-0B7567033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1340768"/>
            <a:ext cx="6750496" cy="506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F67827-82C3-4095-8E3C-859801B9E7CC}"/>
              </a:ext>
            </a:extLst>
          </p:cNvPr>
          <p:cNvSpPr txBox="1"/>
          <p:nvPr/>
        </p:nvSpPr>
        <p:spPr>
          <a:xfrm>
            <a:off x="1979712" y="76470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V Boli" panose="02000500030200090000" pitchFamily="2" charset="0"/>
                <a:cs typeface="MV Boli" panose="02000500030200090000" pitchFamily="2" charset="0"/>
              </a:rPr>
              <a:t>ROBÔS CARRINHOS</a:t>
            </a:r>
          </a:p>
        </p:txBody>
      </p:sp>
    </p:spTree>
    <p:extLst>
      <p:ext uri="{BB962C8B-B14F-4D97-AF65-F5344CB8AC3E}">
        <p14:creationId xmlns:p14="http://schemas.microsoft.com/office/powerpoint/2010/main" val="320033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m de aplicativo lego ev3">
            <a:extLst>
              <a:ext uri="{FF2B5EF4-FFF2-40B4-BE49-F238E27FC236}">
                <a16:creationId xmlns:a16="http://schemas.microsoft.com/office/drawing/2014/main" id="{192ECDAD-2C61-4AB4-A4B1-15987E46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2" y="1638446"/>
            <a:ext cx="2412905" cy="446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B843DD9-6AE3-4FD6-9F96-837210337058}"/>
              </a:ext>
            </a:extLst>
          </p:cNvPr>
          <p:cNvSpPr/>
          <p:nvPr/>
        </p:nvSpPr>
        <p:spPr>
          <a:xfrm>
            <a:off x="535226" y="908720"/>
            <a:ext cx="864096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APLICATIVO DE PROGRAMAÇÃO LEGO MINDSTORMS EDUCATION EV3</a:t>
            </a:r>
            <a:endParaRPr lang="pt-BR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FB659E-DD0A-401A-9A3C-9CAEF0E51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24" y="1629071"/>
            <a:ext cx="2412904" cy="446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EA84D9-01AE-4EB8-9567-B10EAF6AB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9071"/>
            <a:ext cx="2412905" cy="446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803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1268760"/>
            <a:ext cx="5328592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b="1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b="1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Escola Municipal Professora Josefa Botelho</a:t>
            </a:r>
          </a:p>
          <a:p>
            <a:pPr algn="ctr"/>
            <a:endParaRPr lang="pt-BR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2000" u="sng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pt-BR" sz="28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3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mapa mundi com oceanos e brasil">
            <a:extLst>
              <a:ext uri="{FF2B5EF4-FFF2-40B4-BE49-F238E27FC236}">
                <a16:creationId xmlns:a16="http://schemas.microsoft.com/office/drawing/2014/main" id="{499CB7F1-9A0B-41CC-95D1-E567FDBB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26" y="1861043"/>
            <a:ext cx="4569947" cy="45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5FC20AD-5C7C-4792-A2AB-04B7B114A000}"/>
              </a:ext>
            </a:extLst>
          </p:cNvPr>
          <p:cNvSpPr/>
          <p:nvPr/>
        </p:nvSpPr>
        <p:spPr>
          <a:xfrm>
            <a:off x="2339752" y="6453336"/>
            <a:ext cx="7630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https://www.guiageografico.com/mapas/mapa/atlantico-norte.jpg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04F999-5811-4703-A626-A5C17266027D}"/>
              </a:ext>
            </a:extLst>
          </p:cNvPr>
          <p:cNvSpPr txBox="1"/>
          <p:nvPr/>
        </p:nvSpPr>
        <p:spPr>
          <a:xfrm>
            <a:off x="251520" y="625810"/>
            <a:ext cx="8638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Por que Mata Atlântica?</a:t>
            </a:r>
          </a:p>
          <a:p>
            <a:pPr algn="ctr"/>
            <a:endParaRPr lang="pt-BR" dirty="0"/>
          </a:p>
          <a:p>
            <a:r>
              <a:rPr lang="pt-BR" sz="1600" dirty="0"/>
              <a:t>A </a:t>
            </a:r>
            <a:r>
              <a:rPr lang="pt-BR" sz="1600" b="1" dirty="0"/>
              <a:t>Mata Atlântica </a:t>
            </a:r>
            <a:r>
              <a:rPr lang="pt-BR" sz="1600" dirty="0"/>
              <a:t>recebe esse </a:t>
            </a:r>
            <a:r>
              <a:rPr lang="pt-BR" sz="1600" b="1" dirty="0"/>
              <a:t>nome porque </a:t>
            </a:r>
            <a:r>
              <a:rPr lang="pt-BR" sz="1600" dirty="0"/>
              <a:t>se encontra na área mais próxima ao Oceano Atlântico. </a:t>
            </a:r>
          </a:p>
        </p:txBody>
      </p:sp>
    </p:spTree>
    <p:extLst>
      <p:ext uri="{BB962C8B-B14F-4D97-AF65-F5344CB8AC3E}">
        <p14:creationId xmlns:p14="http://schemas.microsoft.com/office/powerpoint/2010/main" val="1925979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4F3936-B4FC-4BC7-8DA3-C861C506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85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775145-8858-4589-80BE-DB017963A165}"/>
              </a:ext>
            </a:extLst>
          </p:cNvPr>
          <p:cNvSpPr txBox="1"/>
          <p:nvPr/>
        </p:nvSpPr>
        <p:spPr>
          <a:xfrm>
            <a:off x="305780" y="766732"/>
            <a:ext cx="8532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MV Boli" panose="02000500030200090000" pitchFamily="2" charset="0"/>
                <a:cs typeface="MV Boli" panose="02000500030200090000" pitchFamily="2" charset="0"/>
              </a:rPr>
              <a:t>Considerações Finais</a:t>
            </a:r>
          </a:p>
          <a:p>
            <a:endParaRPr lang="pt-BR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pt-BR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pt-BR" sz="2000" dirty="0">
                <a:latin typeface="MV Boli" panose="02000500030200090000" pitchFamily="2" charset="0"/>
                <a:cs typeface="MV Boli" panose="02000500030200090000" pitchFamily="2" charset="0"/>
              </a:rPr>
              <a:t>Gratidão pela oportunidade em participar da formação do Curso Robótica Educacional 2019.2, com momentos de reflexão, discussão e até “desabafos profissionais” na perspectiva de viabilizar “teoria e prática” no processo ensino aprendizagem da escola pública municipal de Natal, apesar de inúmeros desafios cotidianos.</a:t>
            </a:r>
          </a:p>
          <a:p>
            <a:endParaRPr lang="pt-BR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pt-BR" sz="2000" dirty="0">
                <a:latin typeface="MV Boli" panose="02000500030200090000" pitchFamily="2" charset="0"/>
                <a:cs typeface="MV Boli" panose="02000500030200090000" pitchFamily="2" charset="0"/>
              </a:rPr>
              <a:t>A Robótica Educacional é um recurso potencializador “sim” no processo ensino aprendizagem, porém, requer estudo, disponibilidade de tempo, condições mínimas de trabalho, envolvimento de parcerias responsáveis, respeito mútuo nas relações humanas, paciência e persistência, pois tudo isso resume-se em “fazer a diferença com seu melhor” através de pensamentos e ações “por si e pelo próximo”.</a:t>
            </a:r>
          </a:p>
          <a:p>
            <a:endParaRPr lang="pt-BR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pt-BR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pt-BR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03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imagem de agradecimento com robo&quot;">
            <a:extLst>
              <a:ext uri="{FF2B5EF4-FFF2-40B4-BE49-F238E27FC236}">
                <a16:creationId xmlns:a16="http://schemas.microsoft.com/office/drawing/2014/main" id="{8AD56284-8E67-4ED0-A8DA-E61B8060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72" y="2420888"/>
            <a:ext cx="5486455" cy="357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CDDA37-52FA-4634-9B21-8F0ED2382185}"/>
              </a:ext>
            </a:extLst>
          </p:cNvPr>
          <p:cNvSpPr txBox="1"/>
          <p:nvPr/>
        </p:nvSpPr>
        <p:spPr>
          <a:xfrm>
            <a:off x="161763" y="126876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V Boli" panose="02000500030200090000" pitchFamily="2" charset="0"/>
                <a:cs typeface="MV Boli" panose="02000500030200090000" pitchFamily="2" charset="0"/>
              </a:rPr>
              <a:t>Obrigada todos os envolvidos nesta Jornada Robótica Educacional</a:t>
            </a:r>
          </a:p>
        </p:txBody>
      </p:sp>
    </p:spTree>
    <p:extLst>
      <p:ext uri="{BB962C8B-B14F-4D97-AF65-F5344CB8AC3E}">
        <p14:creationId xmlns:p14="http://schemas.microsoft.com/office/powerpoint/2010/main" val="774237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D2F7FCD-608F-43D1-A708-DAE21D8F6529}"/>
              </a:ext>
            </a:extLst>
          </p:cNvPr>
          <p:cNvSpPr/>
          <p:nvPr/>
        </p:nvSpPr>
        <p:spPr>
          <a:xfrm>
            <a:off x="683568" y="700263"/>
            <a:ext cx="12646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Referências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8B344C8-2B19-4B05-B458-2C3D7155A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37958"/>
              </p:ext>
            </p:extLst>
          </p:nvPr>
        </p:nvGraphicFramePr>
        <p:xfrm>
          <a:off x="311231" y="1268760"/>
          <a:ext cx="8521537" cy="305619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521537">
                  <a:extLst>
                    <a:ext uri="{9D8B030D-6E8A-4147-A177-3AD203B41FA5}">
                      <a16:colId xmlns:a16="http://schemas.microsoft.com/office/drawing/2014/main" val="3189735201"/>
                    </a:ext>
                  </a:extLst>
                </a:gridCol>
              </a:tblGrid>
              <a:tr h="194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09689"/>
                  </a:ext>
                </a:extLst>
              </a:tr>
              <a:tr h="1209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</a:endParaRPr>
                    </a:p>
                    <a:p>
                      <a:pPr lvl="0"/>
                      <a:r>
                        <a:rPr lang="pt-BR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BNCC (Base Nacional Comum Curricular)</a:t>
                      </a:r>
                    </a:p>
                    <a:p>
                      <a:pPr lvl="0"/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de Plano de Aula</a:t>
                      </a:r>
                    </a:p>
                    <a:p>
                      <a:endParaRPr lang="pt-BR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https://www.google.com.br/</a:t>
                      </a:r>
                      <a:endParaRPr lang="pt-B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</a:t>
                      </a:r>
                      <a:endParaRPr lang="pt-B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98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3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m cemure natal rn">
            <a:extLst>
              <a:ext uri="{FF2B5EF4-FFF2-40B4-BE49-F238E27FC236}">
                <a16:creationId xmlns:a16="http://schemas.microsoft.com/office/drawing/2014/main" id="{3846668A-71A5-4D66-81D5-7338E920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16" y="1700808"/>
            <a:ext cx="6677996" cy="379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3D5D2B9-1A1C-463D-8A20-B9382F49C24F}"/>
              </a:ext>
            </a:extLst>
          </p:cNvPr>
          <p:cNvSpPr txBox="1"/>
          <p:nvPr/>
        </p:nvSpPr>
        <p:spPr>
          <a:xfrm>
            <a:off x="1043608" y="571687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MV Boli" panose="02000500030200090000" pitchFamily="2" charset="0"/>
                <a:cs typeface="MV Boli" panose="02000500030200090000" pitchFamily="2" charset="0"/>
              </a:rPr>
              <a:t>Núcleo de Tecnologia Educacional do Município de Natal - NTE Natal</a:t>
            </a:r>
          </a:p>
          <a:p>
            <a:pPr algn="ctr"/>
            <a:r>
              <a:rPr lang="pt-BR" sz="1400" dirty="0">
                <a:latin typeface="MV Boli" panose="02000500030200090000" pitchFamily="2" charset="0"/>
                <a:cs typeface="MV Boli" panose="02000500030200090000" pitchFamily="2" charset="0"/>
              </a:rPr>
              <a:t>CEMURE – Centro Municipal de Referência em Educação </a:t>
            </a:r>
          </a:p>
          <a:p>
            <a:pPr algn="ctr"/>
            <a:r>
              <a:rPr lang="pt-BR" sz="1400" dirty="0">
                <a:latin typeface="MV Boli" panose="02000500030200090000" pitchFamily="2" charset="0"/>
                <a:cs typeface="MV Boli" panose="02000500030200090000" pitchFamily="2" charset="0"/>
              </a:rPr>
              <a:t>LOCAL: Av. Cel. Estevam, 3705, Bairro Nazaré, Natal/RN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47E500-B0A2-4AAB-B752-087CCDAF28E0}"/>
              </a:ext>
            </a:extLst>
          </p:cNvPr>
          <p:cNvSpPr txBox="1"/>
          <p:nvPr/>
        </p:nvSpPr>
        <p:spPr>
          <a:xfrm>
            <a:off x="611560" y="570924"/>
            <a:ext cx="737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MV Boli" panose="02000500030200090000" pitchFamily="2" charset="0"/>
                <a:cs typeface="MV Boli" panose="02000500030200090000" pitchFamily="2" charset="0"/>
              </a:rPr>
              <a:t>Formação Continuada em Robótica Educacional (FOCORE)</a:t>
            </a:r>
          </a:p>
          <a:p>
            <a:pPr algn="ctr"/>
            <a:r>
              <a:rPr lang="pt-BR" sz="1600" dirty="0">
                <a:latin typeface="MV Boli" panose="02000500030200090000" pitchFamily="2" charset="0"/>
                <a:cs typeface="MV Boli" panose="02000500030200090000" pitchFamily="2" charset="0"/>
              </a:rPr>
              <a:t>Secretaria Municipal de Educação – Universidade Federal do RN e Escolas Municipais de Natal</a:t>
            </a:r>
          </a:p>
        </p:txBody>
      </p:sp>
    </p:spTree>
    <p:extLst>
      <p:ext uri="{BB962C8B-B14F-4D97-AF65-F5344CB8AC3E}">
        <p14:creationId xmlns:p14="http://schemas.microsoft.com/office/powerpoint/2010/main" val="194150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7A4A4DBC-8C08-4ED6-90BF-9129820A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6368"/>
            <a:ext cx="580526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CB65D5-57EB-4B80-9A31-79A9C9118C55}"/>
              </a:ext>
            </a:extLst>
          </p:cNvPr>
          <p:cNvSpPr txBox="1"/>
          <p:nvPr/>
        </p:nvSpPr>
        <p:spPr>
          <a:xfrm>
            <a:off x="539552" y="1490008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Mata Atlântica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 no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 Brasil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1BFE59-2E65-464E-82EB-C4CE00921B58}"/>
              </a:ext>
            </a:extLst>
          </p:cNvPr>
          <p:cNvSpPr/>
          <p:nvPr/>
        </p:nvSpPr>
        <p:spPr>
          <a:xfrm>
            <a:off x="2463022" y="6331632"/>
            <a:ext cx="6660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https://www.coc.com.br/gallery/repository/uploads/blog/2018/novembro/1.jpg</a:t>
            </a:r>
          </a:p>
        </p:txBody>
      </p:sp>
    </p:spTree>
    <p:extLst>
      <p:ext uri="{BB962C8B-B14F-4D97-AF65-F5344CB8AC3E}">
        <p14:creationId xmlns:p14="http://schemas.microsoft.com/office/powerpoint/2010/main" val="205409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162843"/>
            <a:ext cx="4896544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Plano 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 </a:t>
            </a:r>
          </a:p>
          <a:p>
            <a:pPr algn="ctr"/>
            <a:endParaRPr lang="pt-BR" sz="3200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Aula</a:t>
            </a: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32369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1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D498479-7D10-4A07-A24F-52D3DCC43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41899"/>
              </p:ext>
            </p:extLst>
          </p:nvPr>
        </p:nvGraphicFramePr>
        <p:xfrm>
          <a:off x="481405" y="2374526"/>
          <a:ext cx="8123043" cy="49860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860214">
                  <a:extLst>
                    <a:ext uri="{9D8B030D-6E8A-4147-A177-3AD203B41FA5}">
                      <a16:colId xmlns:a16="http://schemas.microsoft.com/office/drawing/2014/main" val="967366199"/>
                    </a:ext>
                  </a:extLst>
                </a:gridCol>
                <a:gridCol w="5262829">
                  <a:extLst>
                    <a:ext uri="{9D8B030D-6E8A-4147-A177-3AD203B41FA5}">
                      <a16:colId xmlns:a16="http://schemas.microsoft.com/office/drawing/2014/main" val="3821227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Conteúdo Curricular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Objetivo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23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Animais da mata atlântica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Conhecer um pouco da fauna regional local da mata atlântica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27181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F893BCFD-F2C9-49D7-94A3-DF5AB24B2118}"/>
              </a:ext>
            </a:extLst>
          </p:cNvPr>
          <p:cNvSpPr/>
          <p:nvPr/>
        </p:nvSpPr>
        <p:spPr>
          <a:xfrm>
            <a:off x="510478" y="1700443"/>
            <a:ext cx="508521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Curricular (Plano Pedagógico Curricular)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27C0C5E-55AB-473E-9535-1B5B52FDB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95382"/>
              </p:ext>
            </p:extLst>
          </p:nvPr>
        </p:nvGraphicFramePr>
        <p:xfrm>
          <a:off x="510478" y="813035"/>
          <a:ext cx="8064896" cy="49860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726760">
                  <a:extLst>
                    <a:ext uri="{9D8B030D-6E8A-4147-A177-3AD203B41FA5}">
                      <a16:colId xmlns:a16="http://schemas.microsoft.com/office/drawing/2014/main" val="1468453475"/>
                    </a:ext>
                  </a:extLst>
                </a:gridCol>
                <a:gridCol w="2268427">
                  <a:extLst>
                    <a:ext uri="{9D8B030D-6E8A-4147-A177-3AD203B41FA5}">
                      <a16:colId xmlns:a16="http://schemas.microsoft.com/office/drawing/2014/main" val="1685055154"/>
                    </a:ext>
                  </a:extLst>
                </a:gridCol>
                <a:gridCol w="3069709">
                  <a:extLst>
                    <a:ext uri="{9D8B030D-6E8A-4147-A177-3AD203B41FA5}">
                      <a16:colId xmlns:a16="http://schemas.microsoft.com/office/drawing/2014/main" val="211554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Data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Ano de Escolaridade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Turma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02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18/11/2019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4º Ano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93314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9FE3C08A-F675-41F3-9A7B-A3AFF04BA08C}"/>
              </a:ext>
            </a:extLst>
          </p:cNvPr>
          <p:cNvSpPr/>
          <p:nvPr/>
        </p:nvSpPr>
        <p:spPr>
          <a:xfrm>
            <a:off x="616046" y="3113409"/>
            <a:ext cx="648072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Objetivos de Conhecimento e Habilidades (BNCC)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06C87EF-FA30-483F-B4B5-60AEFEAE1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78029"/>
              </p:ext>
            </p:extLst>
          </p:nvPr>
        </p:nvGraphicFramePr>
        <p:xfrm>
          <a:off x="373392" y="3717032"/>
          <a:ext cx="8339068" cy="258597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57509">
                  <a:extLst>
                    <a:ext uri="{9D8B030D-6E8A-4147-A177-3AD203B41FA5}">
                      <a16:colId xmlns:a16="http://schemas.microsoft.com/office/drawing/2014/main" val="677941183"/>
                    </a:ext>
                  </a:extLst>
                </a:gridCol>
                <a:gridCol w="1877160">
                  <a:extLst>
                    <a:ext uri="{9D8B030D-6E8A-4147-A177-3AD203B41FA5}">
                      <a16:colId xmlns:a16="http://schemas.microsoft.com/office/drawing/2014/main" val="3724109832"/>
                    </a:ext>
                  </a:extLst>
                </a:gridCol>
                <a:gridCol w="2467244">
                  <a:extLst>
                    <a:ext uri="{9D8B030D-6E8A-4147-A177-3AD203B41FA5}">
                      <a16:colId xmlns:a16="http://schemas.microsoft.com/office/drawing/2014/main" val="3519910642"/>
                    </a:ext>
                  </a:extLst>
                </a:gridCol>
                <a:gridCol w="2937155">
                  <a:extLst>
                    <a:ext uri="{9D8B030D-6E8A-4147-A177-3AD203B41FA5}">
                      <a16:colId xmlns:a16="http://schemas.microsoft.com/office/drawing/2014/main" val="46322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Ano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Unidade Temática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Objetivo de Conhecimento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Habilidades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197497"/>
                  </a:ext>
                </a:extLst>
              </a:tr>
              <a:tr h="1674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4º Ano 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Natureza, ambientes e qualidade de vida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Conservação e degradação da natureza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(F04GE11)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Identificar as características das paisagens naturais e antrópicas (relevo, cobertura vegetal, fauna, rios, etc.) no ambiente em que vive, bem como a ação humana na conservação ou degradação dessas áreas.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59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70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9BDE555-B84F-4086-927B-6D6F3A386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0793"/>
              </p:ext>
            </p:extLst>
          </p:nvPr>
        </p:nvGraphicFramePr>
        <p:xfrm>
          <a:off x="370943" y="2624114"/>
          <a:ext cx="8268056" cy="12813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48191">
                  <a:extLst>
                    <a:ext uri="{9D8B030D-6E8A-4147-A177-3AD203B41FA5}">
                      <a16:colId xmlns:a16="http://schemas.microsoft.com/office/drawing/2014/main" val="3562309513"/>
                    </a:ext>
                  </a:extLst>
                </a:gridCol>
                <a:gridCol w="4657713">
                  <a:extLst>
                    <a:ext uri="{9D8B030D-6E8A-4147-A177-3AD203B41FA5}">
                      <a16:colId xmlns:a16="http://schemas.microsoft.com/office/drawing/2014/main" val="1096689060"/>
                    </a:ext>
                  </a:extLst>
                </a:gridCol>
                <a:gridCol w="2562152">
                  <a:extLst>
                    <a:ext uri="{9D8B030D-6E8A-4147-A177-3AD203B41FA5}">
                      <a16:colId xmlns:a16="http://schemas.microsoft.com/office/drawing/2014/main" val="2658558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Àrea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Sub-área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Conteúdo Teórico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788823"/>
                  </a:ext>
                </a:extLst>
              </a:tr>
              <a:tr h="239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Eletrônica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Motores EV3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Aplicativo de programação LEGO MINDSTORMS </a:t>
                      </a:r>
                      <a:r>
                        <a:rPr lang="pt-BR" sz="1600" dirty="0" err="1">
                          <a:effectLst/>
                        </a:rPr>
                        <a:t>Education</a:t>
                      </a:r>
                      <a:r>
                        <a:rPr lang="pt-BR" sz="1600" dirty="0">
                          <a:effectLst/>
                        </a:rPr>
                        <a:t> EV3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Sentido de direção e velocidade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Motores EV3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41272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A6F1D56-17FD-47B4-A553-318D67C08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5" y="2181884"/>
            <a:ext cx="32165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 de Robótica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0D5B7B-53DE-49B7-A379-DB5B2C1F9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19677"/>
              </p:ext>
            </p:extLst>
          </p:nvPr>
        </p:nvGraphicFramePr>
        <p:xfrm>
          <a:off x="370943" y="1210523"/>
          <a:ext cx="8268551" cy="75952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58883">
                  <a:extLst>
                    <a:ext uri="{9D8B030D-6E8A-4147-A177-3AD203B41FA5}">
                      <a16:colId xmlns:a16="http://schemas.microsoft.com/office/drawing/2014/main" val="1541540749"/>
                    </a:ext>
                  </a:extLst>
                </a:gridCol>
                <a:gridCol w="4309668">
                  <a:extLst>
                    <a:ext uri="{9D8B030D-6E8A-4147-A177-3AD203B41FA5}">
                      <a16:colId xmlns:a16="http://schemas.microsoft.com/office/drawing/2014/main" val="1534820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Objetivo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Conteúdo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291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Conhecer um pouco da fauna da mata atlântica 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Animais da mata atlântica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996472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5181AE8-4138-450D-B7A3-EE4CE6A32BDA}"/>
              </a:ext>
            </a:extLst>
          </p:cNvPr>
          <p:cNvSpPr/>
          <p:nvPr/>
        </p:nvSpPr>
        <p:spPr>
          <a:xfrm>
            <a:off x="827585" y="764704"/>
            <a:ext cx="18002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da aula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0D1502D-F3F8-439C-886C-56876E272348}"/>
              </a:ext>
            </a:extLst>
          </p:cNvPr>
          <p:cNvSpPr/>
          <p:nvPr/>
        </p:nvSpPr>
        <p:spPr>
          <a:xfrm>
            <a:off x="827585" y="4122802"/>
            <a:ext cx="106952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3BB902-F7DA-48FD-B465-10D9A0522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38048"/>
              </p:ext>
            </p:extLst>
          </p:nvPr>
        </p:nvGraphicFramePr>
        <p:xfrm>
          <a:off x="370943" y="4576614"/>
          <a:ext cx="8268056" cy="180321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268056">
                  <a:extLst>
                    <a:ext uri="{9D8B030D-6E8A-4147-A177-3AD203B41FA5}">
                      <a16:colId xmlns:a16="http://schemas.microsoft.com/office/drawing/2014/main" val="3189735201"/>
                    </a:ext>
                  </a:extLst>
                </a:gridCol>
              </a:tblGrid>
              <a:tr h="194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09689"/>
                  </a:ext>
                </a:extLst>
              </a:tr>
              <a:tr h="120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A avaliação será contínua a partir do envolvimento dos alunos na vivência, bem como a realização de um registro escrito destacando pontos positivos, negativos e sugestões que oportunize futuras vivências mais aprimoradas com uso de um robô.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  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98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6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0E9C478-326B-4378-B172-E40818401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32723"/>
              </p:ext>
            </p:extLst>
          </p:nvPr>
        </p:nvGraphicFramePr>
        <p:xfrm>
          <a:off x="311232" y="3598033"/>
          <a:ext cx="8521536" cy="227380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521536">
                  <a:extLst>
                    <a:ext uri="{9D8B030D-6E8A-4147-A177-3AD203B41FA5}">
                      <a16:colId xmlns:a16="http://schemas.microsoft.com/office/drawing/2014/main" val="3189735201"/>
                    </a:ext>
                  </a:extLst>
                </a:gridCol>
              </a:tblGrid>
              <a:tr h="194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09689"/>
                  </a:ext>
                </a:extLst>
              </a:tr>
              <a:tr h="120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O robô foi programado para funcionar com controle remoto via celular com aplicativo móvel LEGO </a:t>
                      </a:r>
                      <a:r>
                        <a:rPr lang="pt-BR" sz="1600" b="0" dirty="0" err="1">
                          <a:effectLst/>
                        </a:rPr>
                        <a:t>Commander</a:t>
                      </a:r>
                      <a:r>
                        <a:rPr lang="pt-BR" sz="1600" b="0" dirty="0">
                          <a:effectLst/>
                        </a:rPr>
                        <a:t> EV3 </a:t>
                      </a:r>
                      <a:r>
                        <a:rPr lang="pt-BR" sz="1600" b="0" dirty="0" err="1">
                          <a:effectLst/>
                        </a:rPr>
                        <a:t>Mindstorms</a:t>
                      </a:r>
                      <a:r>
                        <a:rPr lang="pt-BR" sz="1600" b="0" dirty="0">
                          <a:effectLst/>
                        </a:rPr>
                        <a:t>, disponibilizando setas direcionais frente, atrás, lateral direita e lateral esquerda.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O vídeo </a:t>
                      </a:r>
                      <a:r>
                        <a:rPr lang="pt-BR" sz="1600" b="0" dirty="0" err="1">
                          <a:effectLst/>
                        </a:rPr>
                        <a:t>Using</a:t>
                      </a:r>
                      <a:r>
                        <a:rPr lang="pt-BR" sz="1600" b="0" dirty="0">
                          <a:effectLst/>
                        </a:rPr>
                        <a:t> The LEGO </a:t>
                      </a:r>
                      <a:r>
                        <a:rPr lang="pt-BR" sz="1600" b="0" dirty="0" err="1">
                          <a:effectLst/>
                        </a:rPr>
                        <a:t>Commander</a:t>
                      </a:r>
                      <a:r>
                        <a:rPr lang="pt-BR" sz="1600" b="0" dirty="0">
                          <a:effectLst/>
                        </a:rPr>
                        <a:t> App </a:t>
                      </a:r>
                      <a:r>
                        <a:rPr lang="pt-BR" sz="1600" b="0" dirty="0" err="1">
                          <a:effectLst/>
                        </a:rPr>
                        <a:t>To</a:t>
                      </a:r>
                      <a:r>
                        <a:rPr lang="pt-BR" sz="1600" b="0" dirty="0">
                          <a:effectLst/>
                        </a:rPr>
                        <a:t> </a:t>
                      </a:r>
                      <a:r>
                        <a:rPr lang="pt-BR" sz="1600" b="0" dirty="0" err="1">
                          <a:effectLst/>
                        </a:rPr>
                        <a:t>Control</a:t>
                      </a:r>
                      <a:r>
                        <a:rPr lang="pt-BR" sz="1600" b="0" dirty="0">
                          <a:effectLst/>
                        </a:rPr>
                        <a:t> EV3 </a:t>
                      </a:r>
                      <a:r>
                        <a:rPr lang="pt-BR" sz="1600" b="0" dirty="0" err="1">
                          <a:effectLst/>
                        </a:rPr>
                        <a:t>Mindstorms</a:t>
                      </a:r>
                      <a:r>
                        <a:rPr lang="pt-BR" sz="1600" b="0" dirty="0">
                          <a:effectLst/>
                        </a:rPr>
                        <a:t> </a:t>
                      </a:r>
                      <a:r>
                        <a:rPr lang="pt-BR" sz="1600" b="0" dirty="0" err="1">
                          <a:effectLst/>
                        </a:rPr>
                        <a:t>Brick</a:t>
                      </a:r>
                      <a:r>
                        <a:rPr lang="pt-BR" sz="1600" b="0" dirty="0">
                          <a:effectLst/>
                        </a:rPr>
                        <a:t> (</a:t>
                      </a:r>
                      <a:r>
                        <a:rPr lang="pt-BR" sz="1600" b="0" u="sng" kern="0" dirty="0">
                          <a:effectLst/>
                          <a:hlinkClick r:id="rId2"/>
                        </a:rPr>
                        <a:t>https://www.youtube.com/</a:t>
                      </a:r>
                      <a:r>
                        <a:rPr lang="pt-BR" sz="1600" b="0" u="sng" kern="0" dirty="0" err="1">
                          <a:effectLst/>
                          <a:hlinkClick r:id="rId2"/>
                        </a:rPr>
                        <a:t>watch?v</a:t>
                      </a:r>
                      <a:r>
                        <a:rPr lang="pt-BR" sz="1600" b="0" u="sng" kern="0" dirty="0">
                          <a:effectLst/>
                          <a:hlinkClick r:id="rId2"/>
                        </a:rPr>
                        <a:t>=pWKpV7v2YVM&amp;t=145s</a:t>
                      </a:r>
                      <a:r>
                        <a:rPr lang="pt-BR" sz="1600" b="0" kern="0" dirty="0">
                          <a:effectLst/>
                        </a:rPr>
                        <a:t>) foi utilizado para instalação processual do aplicativo.</a:t>
                      </a:r>
                      <a:endParaRPr lang="pt-BR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98795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C36AF15-7ED9-4A5E-ABCD-FC3344D42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38827"/>
              </p:ext>
            </p:extLst>
          </p:nvPr>
        </p:nvGraphicFramePr>
        <p:xfrm>
          <a:off x="311231" y="1201912"/>
          <a:ext cx="8521537" cy="155270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521537">
                  <a:extLst>
                    <a:ext uri="{9D8B030D-6E8A-4147-A177-3AD203B41FA5}">
                      <a16:colId xmlns:a16="http://schemas.microsoft.com/office/drawing/2014/main" val="3189735201"/>
                    </a:ext>
                  </a:extLst>
                </a:gridCol>
              </a:tblGrid>
              <a:tr h="194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09689"/>
                  </a:ext>
                </a:extLst>
              </a:tr>
              <a:tr h="1209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O robô foi construído com o kit LEGO EV3 MINDSTORMS em formato de “carrinho” a partir do vídeo Make </a:t>
                      </a:r>
                      <a:r>
                        <a:rPr lang="pt-BR" sz="1600" b="0" dirty="0" err="1">
                          <a:effectLst/>
                        </a:rPr>
                        <a:t>your</a:t>
                      </a:r>
                      <a:r>
                        <a:rPr lang="pt-BR" sz="1600" b="0" dirty="0">
                          <a:effectLst/>
                        </a:rPr>
                        <a:t> </a:t>
                      </a:r>
                      <a:r>
                        <a:rPr lang="pt-BR" sz="1600" b="0" dirty="0" err="1">
                          <a:effectLst/>
                        </a:rPr>
                        <a:t>First</a:t>
                      </a:r>
                      <a:r>
                        <a:rPr lang="pt-BR" sz="1600" b="0" dirty="0">
                          <a:effectLst/>
                        </a:rPr>
                        <a:t> Lego </a:t>
                      </a:r>
                      <a:r>
                        <a:rPr lang="pt-BR" sz="1600" b="0" dirty="0" err="1">
                          <a:effectLst/>
                        </a:rPr>
                        <a:t>Mindstorms</a:t>
                      </a:r>
                      <a:r>
                        <a:rPr lang="pt-BR" sz="1600" b="0" dirty="0">
                          <a:effectLst/>
                        </a:rPr>
                        <a:t> EV3 </a:t>
                      </a:r>
                      <a:r>
                        <a:rPr lang="pt-BR" sz="1600" b="0" dirty="0" err="1">
                          <a:effectLst/>
                        </a:rPr>
                        <a:t>Robot</a:t>
                      </a:r>
                      <a:r>
                        <a:rPr lang="pt-BR" sz="1600" b="0" dirty="0">
                          <a:effectLst/>
                        </a:rPr>
                        <a:t> - </a:t>
                      </a:r>
                      <a:r>
                        <a:rPr lang="pt-BR" sz="1600" b="0" dirty="0" err="1">
                          <a:effectLst/>
                        </a:rPr>
                        <a:t>GenBot</a:t>
                      </a:r>
                      <a:endParaRPr lang="pt-BR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</a:t>
                      </a:r>
                      <a:r>
                        <a:rPr lang="pt-BR" sz="1600" u="sng" dirty="0">
                          <a:effectLst/>
                          <a:hlinkClick r:id="rId3"/>
                        </a:rPr>
                        <a:t>https://www.youtube.com/</a:t>
                      </a:r>
                      <a:r>
                        <a:rPr lang="pt-BR" sz="1600" u="sng" dirty="0" err="1">
                          <a:effectLst/>
                          <a:hlinkClick r:id="rId3"/>
                        </a:rPr>
                        <a:t>watch?v</a:t>
                      </a:r>
                      <a:r>
                        <a:rPr lang="pt-BR" sz="1600" u="sng" dirty="0">
                          <a:effectLst/>
                          <a:hlinkClick r:id="rId3"/>
                        </a:rPr>
                        <a:t>=HsLqiShzP0k&amp;t=55s</a:t>
                      </a:r>
                      <a:r>
                        <a:rPr lang="pt-BR" sz="1600" dirty="0">
                          <a:effectLst/>
                        </a:rPr>
                        <a:t>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987950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53A07266-E28F-49A4-92AD-4A9DE4AE5D6D}"/>
              </a:ext>
            </a:extLst>
          </p:cNvPr>
          <p:cNvSpPr/>
          <p:nvPr/>
        </p:nvSpPr>
        <p:spPr>
          <a:xfrm>
            <a:off x="683568" y="3088345"/>
            <a:ext cx="225504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Programação do Robô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ABBAB9-B6A1-4DA3-BE2A-B967D8E6256C}"/>
              </a:ext>
            </a:extLst>
          </p:cNvPr>
          <p:cNvSpPr/>
          <p:nvPr/>
        </p:nvSpPr>
        <p:spPr>
          <a:xfrm>
            <a:off x="683568" y="700263"/>
            <a:ext cx="205017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24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Montagem do Robô</a:t>
            </a:r>
          </a:p>
        </p:txBody>
      </p:sp>
    </p:spTree>
    <p:extLst>
      <p:ext uri="{BB962C8B-B14F-4D97-AF65-F5344CB8AC3E}">
        <p14:creationId xmlns:p14="http://schemas.microsoft.com/office/powerpoint/2010/main" val="220984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" y="33148"/>
            <a:ext cx="9096375" cy="68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162843"/>
            <a:ext cx="4896544" cy="4608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Recursos</a:t>
            </a:r>
          </a:p>
        </p:txBody>
      </p:sp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88640"/>
            <a:ext cx="1944216" cy="14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48418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0364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5326</TotalTime>
  <Words>2421</Words>
  <Application>Microsoft Office PowerPoint</Application>
  <PresentationFormat>Apresentação na tela (4:3)</PresentationFormat>
  <Paragraphs>358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Corbel</vt:lpstr>
      <vt:lpstr>MV Boli</vt:lpstr>
      <vt:lpstr>Symbol</vt:lpstr>
      <vt:lpstr>Trebuchet MS</vt:lpstr>
      <vt:lpstr>Wingdings</vt:lpstr>
      <vt:lpstr>Base</vt:lpstr>
      <vt:lpstr>JOGO TRILHA   - ANIMAIS DA MATA ATLÂNTICA -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livia luâ</dc:creator>
  <cp:lastModifiedBy>Sidneide Maria Campos</cp:lastModifiedBy>
  <cp:revision>471</cp:revision>
  <cp:lastPrinted>2019-11-13T14:12:59Z</cp:lastPrinted>
  <dcterms:created xsi:type="dcterms:W3CDTF">2017-10-24T16:43:07Z</dcterms:created>
  <dcterms:modified xsi:type="dcterms:W3CDTF">2019-11-20T13:19:03Z</dcterms:modified>
</cp:coreProperties>
</file>