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sldIdLst>
    <p:sldId id="256" r:id="rId2"/>
    <p:sldId id="257" r:id="rId3"/>
    <p:sldId id="28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6" r:id="rId15"/>
    <p:sldId id="269" r:id="rId16"/>
    <p:sldId id="271" r:id="rId17"/>
    <p:sldId id="272" r:id="rId18"/>
    <p:sldId id="273" r:id="rId19"/>
    <p:sldId id="270" r:id="rId20"/>
    <p:sldId id="274" r:id="rId21"/>
    <p:sldId id="278" r:id="rId22"/>
    <p:sldId id="276" r:id="rId23"/>
    <p:sldId id="277" r:id="rId24"/>
    <p:sldId id="282" r:id="rId25"/>
    <p:sldId id="27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EC9AD95-9594-48CF-BDD9-E71FB71BA52E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D6E3FBE-86DE-4067-A2E5-CE2231D81827}" type="slidenum">
              <a:rPr lang="pt-BR" smtClean="0"/>
              <a:t>‹nº›</a:t>
            </a:fld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84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9AD95-9594-48CF-BDD9-E71FB71BA52E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3FBE-86DE-4067-A2E5-CE2231D818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2866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9AD95-9594-48CF-BDD9-E71FB71BA52E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3FBE-86DE-4067-A2E5-CE2231D818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178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9AD95-9594-48CF-BDD9-E71FB71BA52E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3FBE-86DE-4067-A2E5-CE2231D818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083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9AD95-9594-48CF-BDD9-E71FB71BA52E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3FBE-86DE-4067-A2E5-CE2231D81827}" type="slidenum">
              <a:rPr lang="pt-BR" smtClean="0"/>
              <a:t>‹nº›</a:t>
            </a:fld>
            <a:endParaRPr lang="pt-BR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252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9AD95-9594-48CF-BDD9-E71FB71BA52E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3FBE-86DE-4067-A2E5-CE2231D818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089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9AD95-9594-48CF-BDD9-E71FB71BA52E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3FBE-86DE-4067-A2E5-CE2231D818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540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9AD95-9594-48CF-BDD9-E71FB71BA52E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3FBE-86DE-4067-A2E5-CE2231D818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1578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9AD95-9594-48CF-BDD9-E71FB71BA52E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3FBE-86DE-4067-A2E5-CE2231D818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9282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9AD95-9594-48CF-BDD9-E71FB71BA52E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3FBE-86DE-4067-A2E5-CE2231D818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036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9AD95-9594-48CF-BDD9-E71FB71BA52E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3FBE-86DE-4067-A2E5-CE2231D818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15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EC9AD95-9594-48CF-BDD9-E71FB71BA52E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D6E3FBE-86DE-4067-A2E5-CE2231D818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891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336CDB5-CBB7-4DB6-95AA-A45DDF8F34B5}"/>
              </a:ext>
            </a:extLst>
          </p:cNvPr>
          <p:cNvSpPr/>
          <p:nvPr/>
        </p:nvSpPr>
        <p:spPr>
          <a:xfrm>
            <a:off x="1983506" y="1871295"/>
            <a:ext cx="7800917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JOGO TRILHA</a:t>
            </a:r>
            <a:br>
              <a:rPr lang="pt-BR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pt-BR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ANIMAIS DA MATA ATLÂNTICA </a:t>
            </a:r>
            <a:r>
              <a:rPr lang="pt-B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65BE569-D78E-4522-915A-7D41DA10EF7B}"/>
              </a:ext>
            </a:extLst>
          </p:cNvPr>
          <p:cNvSpPr/>
          <p:nvPr/>
        </p:nvSpPr>
        <p:spPr>
          <a:xfrm>
            <a:off x="7792469" y="5176041"/>
            <a:ext cx="2835584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Data: 18/11/2019</a:t>
            </a:r>
          </a:p>
        </p:txBody>
      </p:sp>
    </p:spTree>
    <p:extLst>
      <p:ext uri="{BB962C8B-B14F-4D97-AF65-F5344CB8AC3E}">
        <p14:creationId xmlns:p14="http://schemas.microsoft.com/office/powerpoint/2010/main" val="2732566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21CE29-828C-4635-B4B1-8BC1A86F2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177" y="1470991"/>
            <a:ext cx="8681646" cy="4883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194C386-B152-427C-9D30-2AA0B7A361B8}"/>
              </a:ext>
            </a:extLst>
          </p:cNvPr>
          <p:cNvSpPr txBox="1"/>
          <p:nvPr/>
        </p:nvSpPr>
        <p:spPr>
          <a:xfrm>
            <a:off x="3313043" y="785694"/>
            <a:ext cx="6016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Ajuda amiga na hora da leitura</a:t>
            </a:r>
          </a:p>
        </p:txBody>
      </p:sp>
    </p:spTree>
    <p:extLst>
      <p:ext uri="{BB962C8B-B14F-4D97-AF65-F5344CB8AC3E}">
        <p14:creationId xmlns:p14="http://schemas.microsoft.com/office/powerpoint/2010/main" val="665166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EBF46A-3364-4739-A0B3-61D9C7B0B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16" y="1345888"/>
            <a:ext cx="8902516" cy="5007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A6EE8BF-353B-498D-A5D1-DA2A760C5490}"/>
              </a:ext>
            </a:extLst>
          </p:cNvPr>
          <p:cNvSpPr txBox="1"/>
          <p:nvPr/>
        </p:nvSpPr>
        <p:spPr>
          <a:xfrm>
            <a:off x="4823791" y="729733"/>
            <a:ext cx="283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Ajuda mútua continua...</a:t>
            </a:r>
          </a:p>
        </p:txBody>
      </p:sp>
    </p:spTree>
    <p:extLst>
      <p:ext uri="{BB962C8B-B14F-4D97-AF65-F5344CB8AC3E}">
        <p14:creationId xmlns:p14="http://schemas.microsoft.com/office/powerpoint/2010/main" val="2901253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427A4F0-DD1C-4241-8A6C-4D852D139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2" y="566530"/>
            <a:ext cx="10177670" cy="5724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Balão de Fala: Retângulo 5">
            <a:extLst>
              <a:ext uri="{FF2B5EF4-FFF2-40B4-BE49-F238E27FC236}">
                <a16:creationId xmlns:a16="http://schemas.microsoft.com/office/drawing/2014/main" id="{3F1895B1-820E-412A-B749-86FAFF09617E}"/>
              </a:ext>
            </a:extLst>
          </p:cNvPr>
          <p:cNvSpPr/>
          <p:nvPr/>
        </p:nvSpPr>
        <p:spPr>
          <a:xfrm>
            <a:off x="6427305" y="566530"/>
            <a:ext cx="1444487" cy="901148"/>
          </a:xfrm>
          <a:prstGeom prst="wedgeRectCallout">
            <a:avLst>
              <a:gd name="adj1" fmla="val -25420"/>
              <a:gd name="adj2" fmla="val 72795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Vou ler de novo!</a:t>
            </a:r>
          </a:p>
        </p:txBody>
      </p:sp>
    </p:spTree>
    <p:extLst>
      <p:ext uri="{BB962C8B-B14F-4D97-AF65-F5344CB8AC3E}">
        <p14:creationId xmlns:p14="http://schemas.microsoft.com/office/powerpoint/2010/main" val="3545049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94C0543-5F7B-46E0-9CE1-69D1B5EF2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4" y="689113"/>
            <a:ext cx="10071652" cy="566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860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B96FD27-FF56-421F-9E87-9DD68D7B1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96" y="649356"/>
            <a:ext cx="10236569" cy="5758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4733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82975D-4369-4D72-B53D-20A3CF3BB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33" y="1257299"/>
            <a:ext cx="9037983" cy="5083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74D06DB-85AF-4E5E-A99B-8E766A87CD81}"/>
              </a:ext>
            </a:extLst>
          </p:cNvPr>
          <p:cNvSpPr txBox="1"/>
          <p:nvPr/>
        </p:nvSpPr>
        <p:spPr>
          <a:xfrm>
            <a:off x="2875719" y="636104"/>
            <a:ext cx="6758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Localizando as setas direcionais e parada obrigatória</a:t>
            </a:r>
          </a:p>
        </p:txBody>
      </p:sp>
    </p:spTree>
    <p:extLst>
      <p:ext uri="{BB962C8B-B14F-4D97-AF65-F5344CB8AC3E}">
        <p14:creationId xmlns:p14="http://schemas.microsoft.com/office/powerpoint/2010/main" val="2224451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F553813-3944-47EA-AD7D-11169AA47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24" y="1398931"/>
            <a:ext cx="8809751" cy="4955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4569258-3F40-428E-97D2-7B3ECFFDE9F4}"/>
              </a:ext>
            </a:extLst>
          </p:cNvPr>
          <p:cNvSpPr txBox="1"/>
          <p:nvPr/>
        </p:nvSpPr>
        <p:spPr>
          <a:xfrm>
            <a:off x="2610680" y="781878"/>
            <a:ext cx="7169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Avançando a Trilha da Mata Atlântica com o Robô carrinho</a:t>
            </a:r>
          </a:p>
        </p:txBody>
      </p:sp>
    </p:spTree>
    <p:extLst>
      <p:ext uri="{BB962C8B-B14F-4D97-AF65-F5344CB8AC3E}">
        <p14:creationId xmlns:p14="http://schemas.microsoft.com/office/powerpoint/2010/main" val="1862215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0F66B6-48CD-4EAC-A2A3-05F6BAA94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70" y="1067628"/>
            <a:ext cx="8820059" cy="4961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093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1FF49CD-3AB2-477C-B041-704843A0F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31" y="1022902"/>
            <a:ext cx="9077738" cy="5106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6601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191118-WA0035">
            <a:hlinkClick r:id="" action="ppaction://media"/>
            <a:extLst>
              <a:ext uri="{FF2B5EF4-FFF2-40B4-BE49-F238E27FC236}">
                <a16:creationId xmlns:a16="http://schemas.microsoft.com/office/drawing/2014/main" id="{A4A0A07D-A751-4178-B9C6-9963F3859F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697" y="490330"/>
            <a:ext cx="3843129" cy="5532782"/>
          </a:xfrm>
          <a:prstGeom prst="rect">
            <a:avLst/>
          </a:prstGeom>
        </p:spPr>
      </p:pic>
      <p:pic>
        <p:nvPicPr>
          <p:cNvPr id="4102" name="Picture 6" descr="Resultado de imagem para imagem de filmagem video&quot;">
            <a:extLst>
              <a:ext uri="{FF2B5EF4-FFF2-40B4-BE49-F238E27FC236}">
                <a16:creationId xmlns:a16="http://schemas.microsoft.com/office/drawing/2014/main" id="{090E03A0-E0B3-4B40-B360-F54E19E4D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72" y="883170"/>
            <a:ext cx="6344850" cy="4607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E4907BE-51E2-4711-A1A9-7753824B691F}"/>
              </a:ext>
            </a:extLst>
          </p:cNvPr>
          <p:cNvSpPr txBox="1"/>
          <p:nvPr/>
        </p:nvSpPr>
        <p:spPr>
          <a:xfrm>
            <a:off x="6096000" y="1894049"/>
            <a:ext cx="3207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Para finalizar</a:t>
            </a:r>
          </a:p>
          <a:p>
            <a:pPr algn="ctr"/>
            <a:r>
              <a:rPr lang="pt-BR" sz="2400" b="1" dirty="0"/>
              <a:t> uma simples filmagem!</a:t>
            </a:r>
          </a:p>
        </p:txBody>
      </p:sp>
    </p:spTree>
    <p:extLst>
      <p:ext uri="{BB962C8B-B14F-4D97-AF65-F5344CB8AC3E}">
        <p14:creationId xmlns:p14="http://schemas.microsoft.com/office/powerpoint/2010/main" val="372193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m relacionada">
            <a:extLst>
              <a:ext uri="{FF2B5EF4-FFF2-40B4-BE49-F238E27FC236}">
                <a16:creationId xmlns:a16="http://schemas.microsoft.com/office/drawing/2014/main" id="{DF2E73E4-055F-4069-BD80-ECE7D109F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10" y="371061"/>
            <a:ext cx="11489634" cy="6122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78591F5-D7DA-4BEE-A5CB-F3FB70CCE566}"/>
              </a:ext>
            </a:extLst>
          </p:cNvPr>
          <p:cNvSpPr/>
          <p:nvPr/>
        </p:nvSpPr>
        <p:spPr>
          <a:xfrm>
            <a:off x="3062873" y="1484243"/>
            <a:ext cx="5564291" cy="52535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MV Boli" panose="02000500030200090000" pitchFamily="2" charset="0"/>
                <a:cs typeface="MV Boli" panose="02000500030200090000" pitchFamily="2" charset="0"/>
              </a:rPr>
              <a:t>TRILHA</a:t>
            </a:r>
          </a:p>
          <a:p>
            <a:pPr algn="ctr"/>
            <a:r>
              <a:rPr lang="pt-BR" sz="2000" b="1" dirty="0">
                <a:latin typeface="MV Boli" panose="02000500030200090000" pitchFamily="2" charset="0"/>
                <a:cs typeface="MV Boli" panose="02000500030200090000" pitchFamily="2" charset="0"/>
              </a:rPr>
              <a:t>ANIMAIS DA MATA ATLÂNTICA</a:t>
            </a:r>
          </a:p>
        </p:txBody>
      </p:sp>
    </p:spTree>
    <p:extLst>
      <p:ext uri="{BB962C8B-B14F-4D97-AF65-F5344CB8AC3E}">
        <p14:creationId xmlns:p14="http://schemas.microsoft.com/office/powerpoint/2010/main" val="1782201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02627D3-7232-428A-AAC1-966982B57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69" y="583095"/>
            <a:ext cx="7483061" cy="5612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D51E290-A735-4165-8C31-7FE3428FE2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563" y="5193252"/>
            <a:ext cx="1352874" cy="1041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34A15C4-0853-464C-9400-180EB3D8975B}"/>
              </a:ext>
            </a:extLst>
          </p:cNvPr>
          <p:cNvSpPr txBox="1"/>
          <p:nvPr/>
        </p:nvSpPr>
        <p:spPr>
          <a:xfrm>
            <a:off x="3405808" y="887176"/>
            <a:ext cx="4929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Turma 4º Ano “A” 2019 – Professora Rejane</a:t>
            </a:r>
          </a:p>
        </p:txBody>
      </p:sp>
      <p:sp>
        <p:nvSpPr>
          <p:cNvPr id="6" name="Smiley 5">
            <a:extLst>
              <a:ext uri="{FF2B5EF4-FFF2-40B4-BE49-F238E27FC236}">
                <a16:creationId xmlns:a16="http://schemas.microsoft.com/office/drawing/2014/main" id="{0A37A26E-721F-471D-A34A-DA4D37A2661D}"/>
              </a:ext>
            </a:extLst>
          </p:cNvPr>
          <p:cNvSpPr/>
          <p:nvPr/>
        </p:nvSpPr>
        <p:spPr>
          <a:xfrm>
            <a:off x="6616580" y="2299252"/>
            <a:ext cx="311714" cy="369332"/>
          </a:xfrm>
          <a:prstGeom prst="smileyFace">
            <a:avLst/>
          </a:prstGeom>
          <a:solidFill>
            <a:schemeClr val="accent6"/>
          </a:solidFill>
          <a:effectLst>
            <a:glow rad="2286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9C291B6-C162-4299-A863-2437806CF252}"/>
              </a:ext>
            </a:extLst>
          </p:cNvPr>
          <p:cNvSpPr txBox="1"/>
          <p:nvPr/>
        </p:nvSpPr>
        <p:spPr>
          <a:xfrm>
            <a:off x="2354469" y="6235148"/>
            <a:ext cx="6440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/>
              <a:t>Há necessidade da preservação da imagem de um aluno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2F27A375-5EE5-4527-A84E-105F46280303}"/>
              </a:ext>
            </a:extLst>
          </p:cNvPr>
          <p:cNvSpPr/>
          <p:nvPr/>
        </p:nvSpPr>
        <p:spPr>
          <a:xfrm>
            <a:off x="6616580" y="2358887"/>
            <a:ext cx="278296" cy="251791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0204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ultado de imagem para imagem de agradecimento com robo&quot;">
            <a:extLst>
              <a:ext uri="{FF2B5EF4-FFF2-40B4-BE49-F238E27FC236}">
                <a16:creationId xmlns:a16="http://schemas.microsoft.com/office/drawing/2014/main" id="{55C9D069-D41D-4609-9C22-BEE70EC09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05" y="1285697"/>
            <a:ext cx="6433930" cy="4286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75F6584-2923-4FBC-BE0F-F3C8254A40E9}"/>
              </a:ext>
            </a:extLst>
          </p:cNvPr>
          <p:cNvSpPr txBox="1"/>
          <p:nvPr/>
        </p:nvSpPr>
        <p:spPr>
          <a:xfrm>
            <a:off x="569843" y="2023123"/>
            <a:ext cx="40551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1">
                    <a:lumMod val="50000"/>
                  </a:schemeClr>
                </a:solidFill>
              </a:rPr>
              <a:t>Avaliação</a:t>
            </a:r>
          </a:p>
          <a:p>
            <a:pPr algn="ctr"/>
            <a:r>
              <a:rPr lang="pt-BR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pt-BR" sz="2400" b="1" dirty="0">
                <a:solidFill>
                  <a:schemeClr val="accent1">
                    <a:lumMod val="50000"/>
                  </a:schemeClr>
                </a:solidFill>
              </a:rPr>
              <a:t>Jogo Trilha </a:t>
            </a:r>
          </a:p>
          <a:p>
            <a:pPr algn="ctr"/>
            <a:endParaRPr lang="pt-B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pt-BR" sz="2400" b="1" dirty="0">
                <a:solidFill>
                  <a:schemeClr val="accent1">
                    <a:lumMod val="50000"/>
                  </a:schemeClr>
                </a:solidFill>
              </a:rPr>
              <a:t>- Animais da Mata Atlântica -</a:t>
            </a:r>
          </a:p>
        </p:txBody>
      </p:sp>
    </p:spTree>
    <p:extLst>
      <p:ext uri="{BB962C8B-B14F-4D97-AF65-F5344CB8AC3E}">
        <p14:creationId xmlns:p14="http://schemas.microsoft.com/office/powerpoint/2010/main" val="1354432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9E374DB-E37C-4361-A809-25BF5B045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49" y="407504"/>
            <a:ext cx="8057320" cy="604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4209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D0607EA-6458-43F2-BD54-B27058F46C62}"/>
              </a:ext>
            </a:extLst>
          </p:cNvPr>
          <p:cNvSpPr txBox="1"/>
          <p:nvPr/>
        </p:nvSpPr>
        <p:spPr>
          <a:xfrm>
            <a:off x="556590" y="729137"/>
            <a:ext cx="113703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u="sng" dirty="0"/>
              <a:t>Alunos</a:t>
            </a:r>
          </a:p>
          <a:p>
            <a:pPr algn="ctr"/>
            <a:endParaRPr lang="pt-BR" sz="2000" dirty="0"/>
          </a:p>
          <a:p>
            <a:pPr algn="ctr"/>
            <a:r>
              <a:rPr lang="pt-BR" sz="2000" b="1" dirty="0"/>
              <a:t>Pontos Positivos</a:t>
            </a:r>
          </a:p>
          <a:p>
            <a:pPr algn="ctr"/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Gostei de jogar; ler; mexer no robô; advinhas; pista; cartas;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algn="ctr"/>
            <a:r>
              <a:rPr lang="pt-BR" sz="2000" b="1" dirty="0"/>
              <a:t>Pontos Negativos</a:t>
            </a:r>
          </a:p>
          <a:p>
            <a:pPr algn="ctr"/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Não gostei de tirar foto; do calor; quando gaguejei; quando meus colegas não queriam ler; quando a pista diminuiu; de ler; quando fui o último do jogo; todo mundo só jogou uma vez;</a:t>
            </a:r>
          </a:p>
          <a:p>
            <a:pPr algn="ctr"/>
            <a:endParaRPr lang="pt-BR" sz="2000" dirty="0"/>
          </a:p>
          <a:p>
            <a:pPr algn="ctr"/>
            <a:r>
              <a:rPr lang="pt-BR" sz="2000" b="1" dirty="0"/>
              <a:t>Sugestões</a:t>
            </a:r>
          </a:p>
          <a:p>
            <a:pPr algn="ctr"/>
            <a:endParaRPr lang="pt-BR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Ar condicionado; corrida de robô; jogar mais vezes; competição com corrida de robôs; lutas entre robôs; brincar de brigar com robô; ter mais aulas como essa;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algn="ctr"/>
            <a:endParaRPr lang="pt-BR" sz="2000" dirty="0"/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02543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5B22E9A-64A9-4E47-ADC1-BD114517E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627" y="931391"/>
            <a:ext cx="4004421" cy="4004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B349060-7EE9-408C-8D35-E12FE1E092EB}"/>
              </a:ext>
            </a:extLst>
          </p:cNvPr>
          <p:cNvSpPr/>
          <p:nvPr/>
        </p:nvSpPr>
        <p:spPr>
          <a:xfrm>
            <a:off x="4714190" y="5138957"/>
            <a:ext cx="2763620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rPr>
              <a:t>Professora Mediadora</a:t>
            </a: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dirty="0"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rPr>
              <a:t>Sidneide Campos</a:t>
            </a:r>
          </a:p>
        </p:txBody>
      </p:sp>
    </p:spTree>
    <p:extLst>
      <p:ext uri="{BB962C8B-B14F-4D97-AF65-F5344CB8AC3E}">
        <p14:creationId xmlns:p14="http://schemas.microsoft.com/office/powerpoint/2010/main" val="1742898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82206D5-463A-45A0-9F31-BA4B10D11AAD}"/>
              </a:ext>
            </a:extLst>
          </p:cNvPr>
          <p:cNvSpPr txBox="1"/>
          <p:nvPr/>
        </p:nvSpPr>
        <p:spPr>
          <a:xfrm>
            <a:off x="3863007" y="781879"/>
            <a:ext cx="4465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Até a próxima aula robótica!</a:t>
            </a:r>
          </a:p>
        </p:txBody>
      </p:sp>
      <p:pic>
        <p:nvPicPr>
          <p:cNvPr id="3076" name="Picture 4" descr="Resultado de imagem para imagem de agradecimento com robo&quot;">
            <a:extLst>
              <a:ext uri="{FF2B5EF4-FFF2-40B4-BE49-F238E27FC236}">
                <a16:creationId xmlns:a16="http://schemas.microsoft.com/office/drawing/2014/main" id="{0E1B4060-84F4-4E72-A392-C124E7D35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317" y="1617868"/>
            <a:ext cx="6839365" cy="445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502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10DFCCF-0832-42CD-9C3E-82F583C60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04" y="1103243"/>
            <a:ext cx="6652591" cy="4989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1004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F869ED1-F480-4214-93B3-6A0F4E9547F6}"/>
              </a:ext>
            </a:extLst>
          </p:cNvPr>
          <p:cNvSpPr/>
          <p:nvPr/>
        </p:nvSpPr>
        <p:spPr>
          <a:xfrm>
            <a:off x="410818" y="322701"/>
            <a:ext cx="11251095" cy="6212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Acolhimento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pt-B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90830" algn="l"/>
              </a:tabLst>
            </a:pP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Considerações sobre a vivência: Uso de um robô a partir de estudo de sala de aula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90830" algn="l"/>
              </a:tabLst>
            </a:pPr>
            <a:endParaRPr lang="pt-B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Observar a organização do ambiente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pt-B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290830" algn="l"/>
              </a:tabLst>
            </a:pP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Importante refletir, opinar e ouvir 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290830" algn="l"/>
              </a:tabLst>
            </a:pP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Hipóteses dos alunos sobre o que deverão fazer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290830" algn="l"/>
              </a:tabLst>
            </a:pP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Conhecimentos prévios sobre jogo de trilha ou percurso (Como se joga)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290830" algn="l"/>
              </a:tabLst>
            </a:pPr>
            <a:endParaRPr lang="pt-B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90830" algn="l"/>
              </a:tabLst>
            </a:pP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Vivência: Jogo Trilha – Animais da Mata Atlântica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tabLst>
                <a:tab pos="290830" algn="l"/>
              </a:tabLst>
            </a:pPr>
            <a:endParaRPr lang="pt-B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90830" algn="l"/>
              </a:tabLst>
            </a:pP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Origem do nome “Mata Atlântica”: R</a:t>
            </a:r>
            <a:r>
              <a:rPr lang="pt-BR" sz="1100" dirty="0"/>
              <a:t>ecebe esse </a:t>
            </a:r>
            <a:r>
              <a:rPr lang="pt-BR" sz="1100" b="1" dirty="0"/>
              <a:t>nome porque </a:t>
            </a:r>
            <a:r>
              <a:rPr lang="pt-BR" sz="1100" dirty="0"/>
              <a:t>se encontra na área mais próxima ao Oceano Atlântico</a:t>
            </a:r>
            <a:endParaRPr lang="pt-BR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tabLst>
                <a:tab pos="290830" algn="l"/>
              </a:tabLst>
            </a:pP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- Imagem do Globo Terrestre -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tabLst>
                <a:tab pos="290830" algn="l"/>
              </a:tabLst>
            </a:pPr>
            <a:endParaRPr lang="pt-B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290830" algn="l"/>
              </a:tabLst>
            </a:pPr>
            <a:r>
              <a:rPr lang="pt-BR" sz="1100" dirty="0"/>
              <a:t>Localização da Mata Atlântica no Mapa do Brasil. 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tabLst>
                <a:tab pos="290830" algn="l"/>
              </a:tabLst>
            </a:pPr>
            <a:endParaRPr lang="pt-B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290830" algn="l"/>
              </a:tabLst>
            </a:pP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Apresentação das Regras do jogo: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290830" algn="l"/>
              </a:tabLst>
            </a:pP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Dividir turma em duas equipes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290830" algn="l"/>
              </a:tabLst>
            </a:pP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Decidir quem começará o jogo: jogar dado com maior numeração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290830" algn="l"/>
              </a:tabLst>
            </a:pP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Cada jogador, na sua vez, escolhe uma carta advinha numerada em ordem crescente de 1 a 20 para leitura em voz alta e sua equipe refletir e descobrir resposta correta. Quem ler a advinha deverá confirmar silenciosamente a resposta, a partir da observação da carta resposta com numeração correspondente em posição secreta.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  <a:tabLst>
                <a:tab pos="290830" algn="l"/>
              </a:tabLst>
            </a:pP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Caso a </a:t>
            </a:r>
            <a:r>
              <a:rPr lang="pt-B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resposta esteja correta</a:t>
            </a: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 jogador que conferir a informação deverá expor carta resposta ilustrada próxima da casa da trilha a ser ocupada com robô carrinho, avançando apenas uma casa e repassar seu lugar para outro jogador da equipe. O jogo continua com equipe adversária.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  <a:tabLst>
                <a:tab pos="290830" algn="l"/>
              </a:tabLst>
            </a:pP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Caso a </a:t>
            </a:r>
            <a:r>
              <a:rPr lang="pt-B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resposta esteja incorreta, </a:t>
            </a: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jogador que conferiu a informação deverá deixar a carta resposta no mesmo lugar (preservando-a em segredo), não poderá avançar casa na trilha com o robô carrinho e deverá repassar seu lugar para outro jogador da equipe. O jogo continua com equipe adversária.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  <a:tabLst>
                <a:tab pos="290830" algn="l"/>
              </a:tabLst>
            </a:pPr>
            <a:endParaRPr lang="pt-B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tabLst>
                <a:tab pos="290830" algn="l"/>
              </a:tabLst>
            </a:pP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4.      Ganha quem chegar primeiro ao final do percurso ou mais a frente, após responder última carta advinha corretamente. Em caso de empate, um participante escolhido por cada equipe, 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tabLst>
                <a:tab pos="290830" algn="l"/>
              </a:tabLst>
            </a:pP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deverá fazer o robô  retornar  ao local inicial da trilha em primeiro lugar ou em menos tempo possível, sem sair do percurso.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771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mapa mundi com oceanos e brasil">
            <a:extLst>
              <a:ext uri="{FF2B5EF4-FFF2-40B4-BE49-F238E27FC236}">
                <a16:creationId xmlns:a16="http://schemas.microsoft.com/office/drawing/2014/main" id="{70AF8B7F-C317-4F62-B5EA-BC5147087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422" y="1849034"/>
            <a:ext cx="4383156" cy="438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C7CDEE7-37AF-45F4-AA14-16528E327201}"/>
              </a:ext>
            </a:extLst>
          </p:cNvPr>
          <p:cNvSpPr txBox="1"/>
          <p:nvPr/>
        </p:nvSpPr>
        <p:spPr>
          <a:xfrm>
            <a:off x="463826" y="625810"/>
            <a:ext cx="11264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Por que Mata Atlântica?</a:t>
            </a:r>
          </a:p>
          <a:p>
            <a:pPr algn="ctr"/>
            <a:endParaRPr lang="pt-BR" sz="2000" dirty="0"/>
          </a:p>
          <a:p>
            <a:pPr algn="ctr"/>
            <a:r>
              <a:rPr lang="pt-BR" sz="2000" dirty="0"/>
              <a:t>A </a:t>
            </a:r>
            <a:r>
              <a:rPr lang="pt-BR" sz="2000" b="1" dirty="0"/>
              <a:t>Mata Atlântica </a:t>
            </a:r>
            <a:r>
              <a:rPr lang="pt-BR" sz="2000" dirty="0"/>
              <a:t>recebe esse </a:t>
            </a:r>
            <a:r>
              <a:rPr lang="pt-BR" sz="2000" b="1" dirty="0"/>
              <a:t>nome porque </a:t>
            </a:r>
            <a:r>
              <a:rPr lang="pt-BR" sz="2000" dirty="0"/>
              <a:t>se encontra na área mais próxima ao Oceano Atlântico. </a:t>
            </a:r>
          </a:p>
        </p:txBody>
      </p:sp>
    </p:spTree>
    <p:extLst>
      <p:ext uri="{BB962C8B-B14F-4D97-AF65-F5344CB8AC3E}">
        <p14:creationId xmlns:p14="http://schemas.microsoft.com/office/powerpoint/2010/main" val="373779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m relacionada">
            <a:extLst>
              <a:ext uri="{FF2B5EF4-FFF2-40B4-BE49-F238E27FC236}">
                <a16:creationId xmlns:a16="http://schemas.microsoft.com/office/drawing/2014/main" id="{B07811B6-A814-4D06-BC79-0FD0A30A0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357" y="327788"/>
            <a:ext cx="6202423" cy="620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9A32182-5698-40D2-8032-CA56020FC7BA}"/>
              </a:ext>
            </a:extLst>
          </p:cNvPr>
          <p:cNvSpPr txBox="1"/>
          <p:nvPr/>
        </p:nvSpPr>
        <p:spPr>
          <a:xfrm>
            <a:off x="1328934" y="1890801"/>
            <a:ext cx="34020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Mata Atlântica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 no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 Brasil</a:t>
            </a:r>
          </a:p>
        </p:txBody>
      </p:sp>
    </p:spTree>
    <p:extLst>
      <p:ext uri="{BB962C8B-B14F-4D97-AF65-F5344CB8AC3E}">
        <p14:creationId xmlns:p14="http://schemas.microsoft.com/office/powerpoint/2010/main" val="3789129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1249045-AE84-48FC-B57C-3DEE75A64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7" y="1202634"/>
            <a:ext cx="7116417" cy="5337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E3ACCE5-6CFB-458F-82E8-8353374A3BC4}"/>
              </a:ext>
            </a:extLst>
          </p:cNvPr>
          <p:cNvSpPr txBox="1"/>
          <p:nvPr/>
        </p:nvSpPr>
        <p:spPr>
          <a:xfrm>
            <a:off x="3829878" y="636104"/>
            <a:ext cx="6162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Vivência no Laboratório de Informática</a:t>
            </a:r>
          </a:p>
        </p:txBody>
      </p:sp>
    </p:spTree>
    <p:extLst>
      <p:ext uri="{BB962C8B-B14F-4D97-AF65-F5344CB8AC3E}">
        <p14:creationId xmlns:p14="http://schemas.microsoft.com/office/powerpoint/2010/main" val="1251720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CABE909-78FF-40FA-915D-6E7FD833F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938" y="1043609"/>
            <a:ext cx="7116417" cy="5337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7443454-B50D-4757-8A20-C26B73607C97}"/>
              </a:ext>
            </a:extLst>
          </p:cNvPr>
          <p:cNvSpPr txBox="1"/>
          <p:nvPr/>
        </p:nvSpPr>
        <p:spPr>
          <a:xfrm>
            <a:off x="3591339" y="477078"/>
            <a:ext cx="5035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Cartas Advinhas </a:t>
            </a:r>
          </a:p>
        </p:txBody>
      </p:sp>
    </p:spTree>
    <p:extLst>
      <p:ext uri="{BB962C8B-B14F-4D97-AF65-F5344CB8AC3E}">
        <p14:creationId xmlns:p14="http://schemas.microsoft.com/office/powerpoint/2010/main" val="2888725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A08A202-1768-44A0-9128-E9732C352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39" y="1088334"/>
            <a:ext cx="7142922" cy="5357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DD1112B-3A8D-4C88-BB06-10DD724FF317}"/>
              </a:ext>
            </a:extLst>
          </p:cNvPr>
          <p:cNvSpPr txBox="1"/>
          <p:nvPr/>
        </p:nvSpPr>
        <p:spPr>
          <a:xfrm>
            <a:off x="3975653" y="607008"/>
            <a:ext cx="4479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Cartas respostas - Nomes dos Animais</a:t>
            </a:r>
          </a:p>
        </p:txBody>
      </p:sp>
    </p:spTree>
    <p:extLst>
      <p:ext uri="{BB962C8B-B14F-4D97-AF65-F5344CB8AC3E}">
        <p14:creationId xmlns:p14="http://schemas.microsoft.com/office/powerpoint/2010/main" val="871799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BD214E8-579A-4C44-A33E-FC9B3815F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13" y="1436205"/>
            <a:ext cx="8613911" cy="484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D4B36A7-4774-48FB-83A1-5A99ABBB73F8}"/>
              </a:ext>
            </a:extLst>
          </p:cNvPr>
          <p:cNvSpPr txBox="1"/>
          <p:nvPr/>
        </p:nvSpPr>
        <p:spPr>
          <a:xfrm>
            <a:off x="1908312" y="834886"/>
            <a:ext cx="8613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Leitura da Carta Advinha para equipe ouvir, refletir e descobrir resposta certa</a:t>
            </a:r>
          </a:p>
        </p:txBody>
      </p:sp>
    </p:spTree>
    <p:extLst>
      <p:ext uri="{BB962C8B-B14F-4D97-AF65-F5344CB8AC3E}">
        <p14:creationId xmlns:p14="http://schemas.microsoft.com/office/powerpoint/2010/main" val="245450680"/>
      </p:ext>
    </p:extLst>
  </p:cSld>
  <p:clrMapOvr>
    <a:masterClrMapping/>
  </p:clrMapOvr>
</p:sld>
</file>

<file path=ppt/theme/theme1.xml><?xml version="1.0" encoding="utf-8"?>
<a:theme xmlns:a="http://schemas.openxmlformats.org/drawingml/2006/main" name="Base">
  <a:themeElements>
    <a:clrScheme name="Base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Base</Template>
  <TotalTime>323</TotalTime>
  <Words>588</Words>
  <Application>Microsoft Office PowerPoint</Application>
  <PresentationFormat>Widescreen</PresentationFormat>
  <Paragraphs>74</Paragraphs>
  <Slides>26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Corbel</vt:lpstr>
      <vt:lpstr>MV Boli</vt:lpstr>
      <vt:lpstr>Symbol</vt:lpstr>
      <vt:lpstr>Base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Sidneide Maria Campos</dc:creator>
  <cp:lastModifiedBy>Sidneide Maria Campos</cp:lastModifiedBy>
  <cp:revision>47</cp:revision>
  <dcterms:created xsi:type="dcterms:W3CDTF">2019-11-19T11:32:05Z</dcterms:created>
  <dcterms:modified xsi:type="dcterms:W3CDTF">2019-11-20T13:18:23Z</dcterms:modified>
</cp:coreProperties>
</file>